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306" r:id="rId12"/>
    <p:sldId id="305" r:id="rId13"/>
    <p:sldId id="275" r:id="rId14"/>
    <p:sldId id="276" r:id="rId15"/>
    <p:sldId id="307" r:id="rId16"/>
    <p:sldId id="308" r:id="rId17"/>
    <p:sldId id="309" r:id="rId18"/>
    <p:sldId id="310" r:id="rId19"/>
    <p:sldId id="277" r:id="rId20"/>
    <p:sldId id="278" r:id="rId21"/>
    <p:sldId id="27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80" r:id="rId31"/>
    <p:sldId id="281" r:id="rId32"/>
    <p:sldId id="282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</p:sldIdLst>
  <p:sldSz cx="11522075" cy="648335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5E2B"/>
    <a:srgbClr val="FF3B00"/>
    <a:srgbClr val="F8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39953" autoAdjust="0"/>
  </p:normalViewPr>
  <p:slideViewPr>
    <p:cSldViewPr snapToGrid="0" snapToObjects="1">
      <p:cViewPr varScale="1">
        <p:scale>
          <a:sx n="77" d="100"/>
          <a:sy n="77" d="100"/>
        </p:scale>
        <p:origin x="636" y="78"/>
      </p:cViewPr>
      <p:guideLst>
        <p:guide orient="horz" pos="20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7823F-F062-49F0-A8F2-C2BD0CFFAAB8}" type="datetimeFigureOut">
              <a:rPr lang="zh-CN" altLang="en-US" smtClean="0"/>
              <a:t>2019-8-14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51273-ED4A-48AD-BEF0-AE71ED8B7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3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4041"/>
            <a:ext cx="9793764" cy="1389718"/>
          </a:xfrm>
        </p:spPr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3898"/>
            <a:ext cx="8065453" cy="1656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x-none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2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6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6127"/>
            <a:ext cx="3266589" cy="5228702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6131" y="246127"/>
            <a:ext cx="9607730" cy="5228702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156" y="1061049"/>
            <a:ext cx="9793764" cy="2257166"/>
          </a:xfrm>
        </p:spPr>
        <p:txBody>
          <a:bodyPr anchor="b"/>
          <a:lstStyle>
            <a:lvl1pPr algn="ctr"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260" y="3405260"/>
            <a:ext cx="8641556" cy="1565308"/>
          </a:xfrm>
        </p:spPr>
        <p:txBody>
          <a:bodyPr/>
          <a:lstStyle>
            <a:lvl1pPr marL="0" indent="0" algn="ctr">
              <a:buNone/>
              <a:defRPr sz="2269"/>
            </a:lvl1pPr>
            <a:lvl2pPr marL="432237" indent="0" algn="ctr">
              <a:buNone/>
              <a:defRPr sz="1891"/>
            </a:lvl2pPr>
            <a:lvl3pPr marL="864474" indent="0" algn="ctr">
              <a:buNone/>
              <a:defRPr sz="1702"/>
            </a:lvl3pPr>
            <a:lvl4pPr marL="1296711" indent="0" algn="ctr">
              <a:buNone/>
              <a:defRPr sz="1513"/>
            </a:lvl4pPr>
            <a:lvl5pPr marL="1728948" indent="0" algn="ctr">
              <a:buNone/>
              <a:defRPr sz="1513"/>
            </a:lvl5pPr>
            <a:lvl6pPr marL="2161184" indent="0" algn="ctr">
              <a:buNone/>
              <a:defRPr sz="1513"/>
            </a:lvl6pPr>
            <a:lvl7pPr marL="2593421" indent="0" algn="ctr">
              <a:buNone/>
              <a:defRPr sz="1513"/>
            </a:lvl7pPr>
            <a:lvl8pPr marL="3025658" indent="0" algn="ctr">
              <a:buNone/>
              <a:defRPr sz="1513"/>
            </a:lvl8pPr>
            <a:lvl9pPr marL="3457895" indent="0" algn="ctr">
              <a:buNone/>
              <a:defRPr sz="151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69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42" y="1616337"/>
            <a:ext cx="9937790" cy="2696893"/>
          </a:xfrm>
        </p:spPr>
        <p:txBody>
          <a:bodyPr anchor="b"/>
          <a:lstStyle>
            <a:lvl1pPr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42" y="4338744"/>
            <a:ext cx="9937790" cy="1418232"/>
          </a:xfrm>
        </p:spPr>
        <p:txBody>
          <a:bodyPr/>
          <a:lstStyle>
            <a:lvl1pPr marL="0" indent="0">
              <a:buNone/>
              <a:defRPr sz="2269">
                <a:solidFill>
                  <a:schemeClr val="tx1"/>
                </a:solidFill>
              </a:defRPr>
            </a:lvl1pPr>
            <a:lvl2pPr marL="432237" indent="0">
              <a:buNone/>
              <a:defRPr sz="1891">
                <a:solidFill>
                  <a:schemeClr val="tx1">
                    <a:tint val="75000"/>
                  </a:schemeClr>
                </a:solidFill>
              </a:defRPr>
            </a:lvl2pPr>
            <a:lvl3pPr marL="864474" indent="0">
              <a:buNone/>
              <a:defRPr sz="1702">
                <a:solidFill>
                  <a:schemeClr val="tx1">
                    <a:tint val="75000"/>
                  </a:schemeClr>
                </a:solidFill>
              </a:defRPr>
            </a:lvl3pPr>
            <a:lvl4pPr marL="129671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4pPr>
            <a:lvl5pPr marL="172894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5pPr>
            <a:lvl6pPr marL="2161184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6pPr>
            <a:lvl7pPr marL="259342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7pPr>
            <a:lvl8pPr marL="302565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8pPr>
            <a:lvl9pPr marL="3457895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13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43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3050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02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345180"/>
            <a:ext cx="9937790" cy="125314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645" y="1589322"/>
            <a:ext cx="4874377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45" y="2368224"/>
            <a:ext cx="4874377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3051" y="1589322"/>
            <a:ext cx="4898383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3051" y="2368224"/>
            <a:ext cx="4898383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383" y="933484"/>
            <a:ext cx="5833050" cy="4607381"/>
          </a:xfrm>
        </p:spPr>
        <p:txBody>
          <a:bodyPr/>
          <a:lstStyle>
            <a:lvl1pPr>
              <a:defRPr sz="3025"/>
            </a:lvl1pPr>
            <a:lvl2pPr>
              <a:defRPr sz="2647"/>
            </a:lvl2pPr>
            <a:lvl3pPr>
              <a:defRPr sz="2269"/>
            </a:lvl3pPr>
            <a:lvl4pPr>
              <a:defRPr sz="1891"/>
            </a:lvl4pPr>
            <a:lvl5pPr>
              <a:defRPr sz="1891"/>
            </a:lvl5pPr>
            <a:lvl6pPr>
              <a:defRPr sz="1891"/>
            </a:lvl6pPr>
            <a:lvl7pPr>
              <a:defRPr sz="1891"/>
            </a:lvl7pPr>
            <a:lvl8pPr>
              <a:defRPr sz="1891"/>
            </a:lvl8pPr>
            <a:lvl9pPr>
              <a:defRPr sz="1891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45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8383" y="933484"/>
            <a:ext cx="5833050" cy="4607381"/>
          </a:xfrm>
        </p:spPr>
        <p:txBody>
          <a:bodyPr anchor="t"/>
          <a:lstStyle>
            <a:lvl1pPr marL="0" indent="0">
              <a:buNone/>
              <a:defRPr sz="3025"/>
            </a:lvl1pPr>
            <a:lvl2pPr marL="432237" indent="0">
              <a:buNone/>
              <a:defRPr sz="2647"/>
            </a:lvl2pPr>
            <a:lvl3pPr marL="864474" indent="0">
              <a:buNone/>
              <a:defRPr sz="2269"/>
            </a:lvl3pPr>
            <a:lvl4pPr marL="1296711" indent="0">
              <a:buNone/>
              <a:defRPr sz="1891"/>
            </a:lvl4pPr>
            <a:lvl5pPr marL="1728948" indent="0">
              <a:buNone/>
              <a:defRPr sz="1891"/>
            </a:lvl5pPr>
            <a:lvl6pPr marL="2161184" indent="0">
              <a:buNone/>
              <a:defRPr sz="1891"/>
            </a:lvl6pPr>
            <a:lvl7pPr marL="2593421" indent="0">
              <a:buNone/>
              <a:defRPr sz="1891"/>
            </a:lvl7pPr>
            <a:lvl8pPr marL="3025658" indent="0">
              <a:buNone/>
              <a:defRPr sz="1891"/>
            </a:lvl8pPr>
            <a:lvl9pPr marL="3457895" indent="0">
              <a:buNone/>
              <a:defRPr sz="1891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5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6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5486" y="345179"/>
            <a:ext cx="2484447" cy="54943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43" y="345179"/>
            <a:ext cx="7309316" cy="54943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4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6153"/>
            <a:ext cx="9793764" cy="12876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7921"/>
            <a:ext cx="9793764" cy="14182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2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2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1250"/>
            <a:ext cx="5090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6062"/>
            <a:ext cx="5090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1250"/>
            <a:ext cx="5092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6062"/>
            <a:ext cx="5092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72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8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4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133"/>
            <a:ext cx="3790683" cy="10985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134"/>
            <a:ext cx="6441160" cy="55333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701"/>
            <a:ext cx="3790683" cy="44347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64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8345"/>
            <a:ext cx="6913245" cy="535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299"/>
            <a:ext cx="6913245" cy="38900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4122"/>
            <a:ext cx="6913245" cy="760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782"/>
            <a:ext cx="10369868" cy="42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9106"/>
            <a:ext cx="364865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7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43" y="345180"/>
            <a:ext cx="9937790" cy="125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43" y="1725892"/>
            <a:ext cx="9937790" cy="411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143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688" y="6009107"/>
            <a:ext cx="3888700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7465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474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118" indent="-216118" algn="l" defTabSz="864474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48355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2pPr>
      <a:lvl3pPr marL="1080592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891" kern="1200">
          <a:solidFill>
            <a:schemeClr val="tx1"/>
          </a:solidFill>
          <a:latin typeface="+mn-lt"/>
          <a:ea typeface="+mn-ea"/>
          <a:cs typeface="+mn-cs"/>
        </a:defRPr>
      </a:lvl3pPr>
      <a:lvl4pPr marL="1512829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945066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37730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809540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241777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67401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237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47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671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894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18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342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565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7895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55.png"/><Relationship Id="rId3" Type="http://schemas.openxmlformats.org/officeDocument/2006/relationships/image" Target="../media/image1910.png"/><Relationship Id="rId21" Type="http://schemas.openxmlformats.org/officeDocument/2006/relationships/image" Target="../media/image5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54.png"/><Relationship Id="rId16" Type="http://schemas.openxmlformats.org/officeDocument/2006/relationships/image" Target="../media/image320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3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2610.png"/><Relationship Id="rId19" Type="http://schemas.openxmlformats.org/officeDocument/2006/relationships/image" Target="../media/image48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67.png"/><Relationship Id="rId3" Type="http://schemas.openxmlformats.org/officeDocument/2006/relationships/image" Target="../media/image1910.png"/><Relationship Id="rId21" Type="http://schemas.openxmlformats.org/officeDocument/2006/relationships/image" Target="../media/image6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66.png"/><Relationship Id="rId16" Type="http://schemas.openxmlformats.org/officeDocument/2006/relationships/image" Target="../media/image32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6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2610.png"/><Relationship Id="rId19" Type="http://schemas.openxmlformats.org/officeDocument/2006/relationships/image" Target="../media/image6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77.png"/><Relationship Id="rId3" Type="http://schemas.openxmlformats.org/officeDocument/2006/relationships/image" Target="../media/image1910.png"/><Relationship Id="rId21" Type="http://schemas.openxmlformats.org/officeDocument/2006/relationships/image" Target="../media/image7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76.png"/><Relationship Id="rId16" Type="http://schemas.openxmlformats.org/officeDocument/2006/relationships/image" Target="../media/image320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7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2610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0.png"/><Relationship Id="rId3" Type="http://schemas.openxmlformats.org/officeDocument/2006/relationships/image" Target="../media/image1910.png"/><Relationship Id="rId21" Type="http://schemas.openxmlformats.org/officeDocument/2006/relationships/image" Target="../media/image85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89.png"/><Relationship Id="rId16" Type="http://schemas.openxmlformats.org/officeDocument/2006/relationships/image" Target="../media/image32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88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10" Type="http://schemas.openxmlformats.org/officeDocument/2006/relationships/image" Target="../media/image2610.png"/><Relationship Id="rId19" Type="http://schemas.openxmlformats.org/officeDocument/2006/relationships/image" Target="../media/image83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86.png"/><Relationship Id="rId27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9.png"/><Relationship Id="rId3" Type="http://schemas.openxmlformats.org/officeDocument/2006/relationships/image" Target="../media/image1910.png"/><Relationship Id="rId21" Type="http://schemas.openxmlformats.org/officeDocument/2006/relationships/image" Target="../media/image94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98.png"/><Relationship Id="rId16" Type="http://schemas.openxmlformats.org/officeDocument/2006/relationships/image" Target="../media/image320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97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96.png"/><Relationship Id="rId28" Type="http://schemas.openxmlformats.org/officeDocument/2006/relationships/image" Target="../media/image100.png"/><Relationship Id="rId10" Type="http://schemas.openxmlformats.org/officeDocument/2006/relationships/image" Target="../media/image2610.png"/><Relationship Id="rId19" Type="http://schemas.openxmlformats.org/officeDocument/2006/relationships/image" Target="../media/image9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95.png"/><Relationship Id="rId27" Type="http://schemas.openxmlformats.org/officeDocument/2006/relationships/image" Target="../media/image6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10.png"/><Relationship Id="rId3" Type="http://schemas.openxmlformats.org/officeDocument/2006/relationships/image" Target="../media/image1911.png"/><Relationship Id="rId7" Type="http://schemas.openxmlformats.org/officeDocument/2006/relationships/image" Target="../media/image101.png"/><Relationship Id="rId12" Type="http://schemas.openxmlformats.org/officeDocument/2006/relationships/image" Target="../media/image70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1.png"/><Relationship Id="rId11" Type="http://schemas.openxmlformats.org/officeDocument/2006/relationships/image" Target="../media/image690.png"/><Relationship Id="rId5" Type="http://schemas.openxmlformats.org/officeDocument/2006/relationships/image" Target="../media/image2111.png"/><Relationship Id="rId15" Type="http://schemas.openxmlformats.org/officeDocument/2006/relationships/image" Target="../media/image13.jpeg"/><Relationship Id="rId10" Type="http://schemas.openxmlformats.org/officeDocument/2006/relationships/image" Target="../media/image104.png"/><Relationship Id="rId4" Type="http://schemas.openxmlformats.org/officeDocument/2006/relationships/image" Target="../media/image2011.png"/><Relationship Id="rId9" Type="http://schemas.openxmlformats.org/officeDocument/2006/relationships/image" Target="../media/image103.png"/><Relationship Id="rId14" Type="http://schemas.openxmlformats.org/officeDocument/2006/relationships/image" Target="../media/image7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itNtDuQS4KF_sLnfiwdy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26" Type="http://schemas.openxmlformats.org/officeDocument/2006/relationships/image" Target="../media/image790.png"/><Relationship Id="rId39" Type="http://schemas.openxmlformats.org/officeDocument/2006/relationships/image" Target="../media/image920.png"/><Relationship Id="rId21" Type="http://schemas.openxmlformats.org/officeDocument/2006/relationships/image" Target="../media/image120.png"/><Relationship Id="rId34" Type="http://schemas.openxmlformats.org/officeDocument/2006/relationships/image" Target="../media/image770.png"/><Relationship Id="rId42" Type="http://schemas.openxmlformats.org/officeDocument/2006/relationships/image" Target="../media/image950.png"/><Relationship Id="rId47" Type="http://schemas.openxmlformats.org/officeDocument/2006/relationships/image" Target="../media/image1000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image" Target="../media/image107.png"/><Relationship Id="rId2" Type="http://schemas.openxmlformats.org/officeDocument/2006/relationships/image" Target="../media/image1910.png"/><Relationship Id="rId16" Type="http://schemas.openxmlformats.org/officeDocument/2006/relationships/image" Target="../media/image116.png"/><Relationship Id="rId29" Type="http://schemas.openxmlformats.org/officeDocument/2006/relationships/image" Target="../media/image820.png"/><Relationship Id="rId11" Type="http://schemas.openxmlformats.org/officeDocument/2006/relationships/image" Target="../media/image111.png"/><Relationship Id="rId24" Type="http://schemas.openxmlformats.org/officeDocument/2006/relationships/image" Target="../media/image123.png"/><Relationship Id="rId32" Type="http://schemas.openxmlformats.org/officeDocument/2006/relationships/image" Target="../media/image126.png"/><Relationship Id="rId37" Type="http://schemas.openxmlformats.org/officeDocument/2006/relationships/image" Target="../media/image900.png"/><Relationship Id="rId40" Type="http://schemas.openxmlformats.org/officeDocument/2006/relationships/image" Target="../media/image930.png"/><Relationship Id="rId45" Type="http://schemas.openxmlformats.org/officeDocument/2006/relationships/image" Target="../media/image980.png"/><Relationship Id="rId53" Type="http://schemas.openxmlformats.org/officeDocument/2006/relationships/image" Target="../media/image133.png"/><Relationship Id="rId5" Type="http://schemas.openxmlformats.org/officeDocument/2006/relationships/image" Target="../media/image2210.png"/><Relationship Id="rId19" Type="http://schemas.openxmlformats.org/officeDocument/2006/relationships/image" Target="../media/image118.png"/><Relationship Id="rId4" Type="http://schemas.openxmlformats.org/officeDocument/2006/relationships/image" Target="../media/image211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800.png"/><Relationship Id="rId30" Type="http://schemas.openxmlformats.org/officeDocument/2006/relationships/image" Target="../media/image124.png"/><Relationship Id="rId35" Type="http://schemas.openxmlformats.org/officeDocument/2006/relationships/image" Target="../media/image880.png"/><Relationship Id="rId43" Type="http://schemas.openxmlformats.org/officeDocument/2006/relationships/image" Target="../media/image960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image" Target="../media/image108.png"/><Relationship Id="rId51" Type="http://schemas.openxmlformats.org/officeDocument/2006/relationships/image" Target="../media/image131.png"/><Relationship Id="rId3" Type="http://schemas.openxmlformats.org/officeDocument/2006/relationships/image" Target="../media/image2010.png"/><Relationship Id="rId12" Type="http://schemas.openxmlformats.org/officeDocument/2006/relationships/image" Target="../media/image112.png"/><Relationship Id="rId17" Type="http://schemas.openxmlformats.org/officeDocument/2006/relationships/image" Target="../media/image340.png"/><Relationship Id="rId25" Type="http://schemas.openxmlformats.org/officeDocument/2006/relationships/image" Target="../media/image780.png"/><Relationship Id="rId33" Type="http://schemas.openxmlformats.org/officeDocument/2006/relationships/image" Target="../media/image127.png"/><Relationship Id="rId38" Type="http://schemas.openxmlformats.org/officeDocument/2006/relationships/image" Target="../media/image910.png"/><Relationship Id="rId46" Type="http://schemas.openxmlformats.org/officeDocument/2006/relationships/image" Target="../media/image990.png"/><Relationship Id="rId20" Type="http://schemas.openxmlformats.org/officeDocument/2006/relationships/image" Target="../media/image119.png"/><Relationship Id="rId41" Type="http://schemas.openxmlformats.org/officeDocument/2006/relationships/image" Target="../media/image940.png"/><Relationship Id="rId5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2.png"/><Relationship Id="rId28" Type="http://schemas.openxmlformats.org/officeDocument/2006/relationships/image" Target="../media/image810.png"/><Relationship Id="rId36" Type="http://schemas.openxmlformats.org/officeDocument/2006/relationships/image" Target="../media/image890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110.png"/><Relationship Id="rId31" Type="http://schemas.openxmlformats.org/officeDocument/2006/relationships/image" Target="../media/image125.png"/><Relationship Id="rId44" Type="http://schemas.openxmlformats.org/officeDocument/2006/relationships/image" Target="../media/image970.png"/><Relationship Id="rId5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26" Type="http://schemas.openxmlformats.org/officeDocument/2006/relationships/image" Target="../media/image158.png"/><Relationship Id="rId39" Type="http://schemas.openxmlformats.org/officeDocument/2006/relationships/image" Target="../media/image1300.png"/><Relationship Id="rId21" Type="http://schemas.openxmlformats.org/officeDocument/2006/relationships/image" Target="../media/image1120.png"/><Relationship Id="rId34" Type="http://schemas.openxmlformats.org/officeDocument/2006/relationships/image" Target="../media/image1250.png"/><Relationship Id="rId42" Type="http://schemas.openxmlformats.org/officeDocument/2006/relationships/image" Target="../media/image133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160.png"/><Relationship Id="rId41" Type="http://schemas.openxmlformats.org/officeDocument/2006/relationships/image" Target="../media/image1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57.png"/><Relationship Id="rId32" Type="http://schemas.openxmlformats.org/officeDocument/2006/relationships/image" Target="../media/image162.png"/><Relationship Id="rId37" Type="http://schemas.openxmlformats.org/officeDocument/2006/relationships/image" Target="../media/image1280.png"/><Relationship Id="rId40" Type="http://schemas.openxmlformats.org/officeDocument/2006/relationships/image" Target="../media/image131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6.png"/><Relationship Id="rId28" Type="http://schemas.openxmlformats.org/officeDocument/2006/relationships/image" Target="../media/image1190.png"/><Relationship Id="rId36" Type="http://schemas.openxmlformats.org/officeDocument/2006/relationships/image" Target="../media/image1270.png"/><Relationship Id="rId10" Type="http://schemas.openxmlformats.org/officeDocument/2006/relationships/image" Target="../media/image146.png"/><Relationship Id="rId19" Type="http://schemas.openxmlformats.org/officeDocument/2006/relationships/image" Target="../media/image610.png"/><Relationship Id="rId31" Type="http://schemas.openxmlformats.org/officeDocument/2006/relationships/image" Target="../media/image122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1.png"/><Relationship Id="rId35" Type="http://schemas.openxmlformats.org/officeDocument/2006/relationships/image" Target="../media/image1260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160.png"/><Relationship Id="rId33" Type="http://schemas.openxmlformats.org/officeDocument/2006/relationships/image" Target="../media/image1240.png"/><Relationship Id="rId38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1.png"/><Relationship Id="rId39" Type="http://schemas.openxmlformats.org/officeDocument/2006/relationships/image" Target="../media/image1520.png"/><Relationship Id="rId21" Type="http://schemas.openxmlformats.org/officeDocument/2006/relationships/image" Target="../media/image1340.png"/><Relationship Id="rId34" Type="http://schemas.openxmlformats.org/officeDocument/2006/relationships/image" Target="../media/image1470.png"/><Relationship Id="rId42" Type="http://schemas.openxmlformats.org/officeDocument/2006/relationships/image" Target="../media/image1550.png"/><Relationship Id="rId47" Type="http://schemas.openxmlformats.org/officeDocument/2006/relationships/image" Target="../media/image1600.png"/><Relationship Id="rId50" Type="http://schemas.openxmlformats.org/officeDocument/2006/relationships/image" Target="../media/image1630.png"/><Relationship Id="rId55" Type="http://schemas.openxmlformats.org/officeDocument/2006/relationships/image" Target="../media/image1680.png"/><Relationship Id="rId63" Type="http://schemas.openxmlformats.org/officeDocument/2006/relationships/image" Target="../media/image1760.png"/><Relationship Id="rId7" Type="http://schemas.openxmlformats.org/officeDocument/2006/relationships/image" Target="../media/image670.png"/><Relationship Id="rId2" Type="http://schemas.openxmlformats.org/officeDocument/2006/relationships/image" Target="../media/image164.png"/><Relationship Id="rId16" Type="http://schemas.openxmlformats.org/officeDocument/2006/relationships/image" Target="../media/image176.png"/><Relationship Id="rId29" Type="http://schemas.openxmlformats.org/officeDocument/2006/relationships/image" Target="../media/image1420.png"/><Relationship Id="rId11" Type="http://schemas.openxmlformats.org/officeDocument/2006/relationships/image" Target="../media/image171.png"/><Relationship Id="rId24" Type="http://schemas.openxmlformats.org/officeDocument/2006/relationships/image" Target="../media/image1370.png"/><Relationship Id="rId32" Type="http://schemas.openxmlformats.org/officeDocument/2006/relationships/image" Target="../media/image1450.png"/><Relationship Id="rId37" Type="http://schemas.openxmlformats.org/officeDocument/2006/relationships/image" Target="../media/image1500.png"/><Relationship Id="rId40" Type="http://schemas.openxmlformats.org/officeDocument/2006/relationships/image" Target="../media/image1530.png"/><Relationship Id="rId45" Type="http://schemas.openxmlformats.org/officeDocument/2006/relationships/image" Target="../media/image183.png"/><Relationship Id="rId53" Type="http://schemas.openxmlformats.org/officeDocument/2006/relationships/image" Target="../media/image1660.png"/><Relationship Id="rId58" Type="http://schemas.openxmlformats.org/officeDocument/2006/relationships/image" Target="../media/image1710.png"/><Relationship Id="rId5" Type="http://schemas.openxmlformats.org/officeDocument/2006/relationships/image" Target="../media/image167.png"/><Relationship Id="rId61" Type="http://schemas.openxmlformats.org/officeDocument/2006/relationships/image" Target="../media/image1740.png"/><Relationship Id="rId19" Type="http://schemas.openxmlformats.org/officeDocument/2006/relationships/image" Target="../media/image179.png"/><Relationship Id="rId14" Type="http://schemas.openxmlformats.org/officeDocument/2006/relationships/image" Target="../media/image174.png"/><Relationship Id="rId22" Type="http://schemas.openxmlformats.org/officeDocument/2006/relationships/image" Target="../media/image1350.png"/><Relationship Id="rId27" Type="http://schemas.openxmlformats.org/officeDocument/2006/relationships/image" Target="../media/image1400.png"/><Relationship Id="rId30" Type="http://schemas.openxmlformats.org/officeDocument/2006/relationships/image" Target="../media/image1430.png"/><Relationship Id="rId35" Type="http://schemas.openxmlformats.org/officeDocument/2006/relationships/image" Target="../media/image1480.png"/><Relationship Id="rId43" Type="http://schemas.openxmlformats.org/officeDocument/2006/relationships/image" Target="../media/image1560.png"/><Relationship Id="rId48" Type="http://schemas.openxmlformats.org/officeDocument/2006/relationships/image" Target="../media/image1610.png"/><Relationship Id="rId56" Type="http://schemas.openxmlformats.org/officeDocument/2006/relationships/image" Target="../media/image1690.png"/><Relationship Id="rId64" Type="http://schemas.openxmlformats.org/officeDocument/2006/relationships/image" Target="../media/image1770.png"/><Relationship Id="rId8" Type="http://schemas.openxmlformats.org/officeDocument/2006/relationships/image" Target="../media/image168.png"/><Relationship Id="rId51" Type="http://schemas.openxmlformats.org/officeDocument/2006/relationships/image" Target="../media/image1640.png"/><Relationship Id="rId3" Type="http://schemas.openxmlformats.org/officeDocument/2006/relationships/image" Target="../media/image165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380.png"/><Relationship Id="rId33" Type="http://schemas.openxmlformats.org/officeDocument/2006/relationships/image" Target="../media/image1460.png"/><Relationship Id="rId38" Type="http://schemas.openxmlformats.org/officeDocument/2006/relationships/image" Target="../media/image1510.png"/><Relationship Id="rId46" Type="http://schemas.openxmlformats.org/officeDocument/2006/relationships/image" Target="../media/image184.png"/><Relationship Id="rId59" Type="http://schemas.openxmlformats.org/officeDocument/2006/relationships/image" Target="../media/image1720.png"/><Relationship Id="rId20" Type="http://schemas.openxmlformats.org/officeDocument/2006/relationships/image" Target="../media/image180.png"/><Relationship Id="rId41" Type="http://schemas.openxmlformats.org/officeDocument/2006/relationships/image" Target="../media/image1540.png"/><Relationship Id="rId54" Type="http://schemas.openxmlformats.org/officeDocument/2006/relationships/image" Target="../media/image1670.png"/><Relationship Id="rId62" Type="http://schemas.openxmlformats.org/officeDocument/2006/relationships/image" Target="../media/image1750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75.png"/><Relationship Id="rId23" Type="http://schemas.openxmlformats.org/officeDocument/2006/relationships/image" Target="../media/image1360.png"/><Relationship Id="rId28" Type="http://schemas.openxmlformats.org/officeDocument/2006/relationships/image" Target="../media/image1410.png"/><Relationship Id="rId36" Type="http://schemas.openxmlformats.org/officeDocument/2006/relationships/image" Target="../media/image1490.png"/><Relationship Id="rId49" Type="http://schemas.openxmlformats.org/officeDocument/2006/relationships/image" Target="../media/image1620.png"/><Relationship Id="rId57" Type="http://schemas.openxmlformats.org/officeDocument/2006/relationships/image" Target="../media/image1700.png"/><Relationship Id="rId10" Type="http://schemas.openxmlformats.org/officeDocument/2006/relationships/image" Target="../media/image170.png"/><Relationship Id="rId31" Type="http://schemas.openxmlformats.org/officeDocument/2006/relationships/image" Target="../media/image1440.png"/><Relationship Id="rId44" Type="http://schemas.openxmlformats.org/officeDocument/2006/relationships/image" Target="../media/image182.png"/><Relationship Id="rId52" Type="http://schemas.openxmlformats.org/officeDocument/2006/relationships/image" Target="../media/image1650.png"/><Relationship Id="rId60" Type="http://schemas.openxmlformats.org/officeDocument/2006/relationships/image" Target="../media/image1730.png"/><Relationship Id="rId65" Type="http://schemas.openxmlformats.org/officeDocument/2006/relationships/image" Target="../media/image185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1840.png"/><Relationship Id="rId39" Type="http://schemas.openxmlformats.org/officeDocument/2006/relationships/image" Target="../media/image1970.png"/><Relationship Id="rId21" Type="http://schemas.openxmlformats.org/officeDocument/2006/relationships/image" Target="../media/image1790.png"/><Relationship Id="rId34" Type="http://schemas.openxmlformats.org/officeDocument/2006/relationships/image" Target="../media/image1920.png"/><Relationship Id="rId42" Type="http://schemas.openxmlformats.org/officeDocument/2006/relationships/image" Target="../media/image204.png"/><Relationship Id="rId47" Type="http://schemas.openxmlformats.org/officeDocument/2006/relationships/image" Target="../media/image209.png"/><Relationship Id="rId7" Type="http://schemas.openxmlformats.org/officeDocument/2006/relationships/image" Target="../media/image670.png"/><Relationship Id="rId2" Type="http://schemas.openxmlformats.org/officeDocument/2006/relationships/image" Target="../media/image186.png"/><Relationship Id="rId16" Type="http://schemas.openxmlformats.org/officeDocument/2006/relationships/image" Target="../media/image198.png"/><Relationship Id="rId29" Type="http://schemas.openxmlformats.org/officeDocument/2006/relationships/image" Target="../media/image18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3.png"/><Relationship Id="rId24" Type="http://schemas.openxmlformats.org/officeDocument/2006/relationships/image" Target="../media/image1820.png"/><Relationship Id="rId32" Type="http://schemas.openxmlformats.org/officeDocument/2006/relationships/image" Target="../media/image1900.png"/><Relationship Id="rId37" Type="http://schemas.openxmlformats.org/officeDocument/2006/relationships/image" Target="../media/image203.png"/><Relationship Id="rId40" Type="http://schemas.openxmlformats.org/officeDocument/2006/relationships/image" Target="../media/image1980.png"/><Relationship Id="rId45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7.png"/><Relationship Id="rId23" Type="http://schemas.openxmlformats.org/officeDocument/2006/relationships/image" Target="../media/image1810.png"/><Relationship Id="rId28" Type="http://schemas.openxmlformats.org/officeDocument/2006/relationships/image" Target="../media/image1860.png"/><Relationship Id="rId36" Type="http://schemas.openxmlformats.org/officeDocument/2006/relationships/image" Target="../media/image194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1890.png"/><Relationship Id="rId44" Type="http://schemas.openxmlformats.org/officeDocument/2006/relationships/image" Target="../media/image206.png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1800.png"/><Relationship Id="rId27" Type="http://schemas.openxmlformats.org/officeDocument/2006/relationships/image" Target="../media/image1850.png"/><Relationship Id="rId30" Type="http://schemas.openxmlformats.org/officeDocument/2006/relationships/image" Target="../media/image1880.png"/><Relationship Id="rId35" Type="http://schemas.openxmlformats.org/officeDocument/2006/relationships/image" Target="../media/image1930.png"/><Relationship Id="rId43" Type="http://schemas.openxmlformats.org/officeDocument/2006/relationships/image" Target="../media/image205.png"/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1830.png"/><Relationship Id="rId33" Type="http://schemas.openxmlformats.org/officeDocument/2006/relationships/image" Target="../media/image1912.png"/><Relationship Id="rId38" Type="http://schemas.openxmlformats.org/officeDocument/2006/relationships/image" Target="../media/image1960.png"/><Relationship Id="rId46" Type="http://schemas.openxmlformats.org/officeDocument/2006/relationships/image" Target="../media/image208.png"/><Relationship Id="rId20" Type="http://schemas.openxmlformats.org/officeDocument/2006/relationships/image" Target="../media/image202.png"/><Relationship Id="rId41" Type="http://schemas.openxmlformats.org/officeDocument/2006/relationships/image" Target="../media/image19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.png"/><Relationship Id="rId18" Type="http://schemas.openxmlformats.org/officeDocument/2006/relationships/image" Target="../media/image45.png"/><Relationship Id="rId3" Type="http://schemas.openxmlformats.org/officeDocument/2006/relationships/image" Target="../media/image870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6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208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0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35.png"/><Relationship Id="rId18" Type="http://schemas.openxmlformats.org/officeDocument/2006/relationships/image" Target="../media/image260.png"/><Relationship Id="rId26" Type="http://schemas.openxmlformats.org/officeDocument/2006/relationships/image" Target="../media/image266.png"/><Relationship Id="rId3" Type="http://schemas.openxmlformats.org/officeDocument/2006/relationships/image" Target="../media/image2250.png"/><Relationship Id="rId21" Type="http://schemas.openxmlformats.org/officeDocument/2006/relationships/image" Target="../media/image26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59.png"/><Relationship Id="rId25" Type="http://schemas.openxmlformats.org/officeDocument/2006/relationships/image" Target="../media/image265.png"/><Relationship Id="rId2" Type="http://schemas.openxmlformats.org/officeDocument/2006/relationships/image" Target="../media/image248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4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35.pn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" Type="http://schemas.openxmlformats.org/officeDocument/2006/relationships/image" Target="../media/image2250.png"/><Relationship Id="rId21" Type="http://schemas.openxmlformats.org/officeDocument/2006/relationships/image" Target="../media/image282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8.png"/><Relationship Id="rId25" Type="http://schemas.openxmlformats.org/officeDocument/2006/relationships/image" Target="../media/image2511.png"/><Relationship Id="rId2" Type="http://schemas.openxmlformats.org/officeDocument/2006/relationships/image" Target="../media/image267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500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28" Type="http://schemas.openxmlformats.org/officeDocument/2006/relationships/image" Target="../media/image2540.png"/><Relationship Id="rId10" Type="http://schemas.openxmlformats.org/officeDocument/2006/relationships/image" Target="../media/image273.png"/><Relationship Id="rId19" Type="http://schemas.openxmlformats.org/officeDocument/2006/relationships/image" Target="../media/image280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Relationship Id="rId14" Type="http://schemas.openxmlformats.org/officeDocument/2006/relationships/image" Target="../media/image276.png"/><Relationship Id="rId22" Type="http://schemas.openxmlformats.org/officeDocument/2006/relationships/image" Target="../media/image244.png"/><Relationship Id="rId27" Type="http://schemas.openxmlformats.org/officeDocument/2006/relationships/image" Target="../media/image2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ilibili.com/video/av58239477" TargetMode="External"/><Relationship Id="rId4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jpeg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22075" cy="6484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248" y="1962218"/>
            <a:ext cx="8341579" cy="1576849"/>
          </a:xfrm>
        </p:spPr>
        <p:txBody>
          <a:bodyPr>
            <a:normAutofit/>
          </a:bodyPr>
          <a:lstStyle/>
          <a:p>
            <a:pPr>
              <a:lnSpc>
                <a:spcPts val="5500"/>
              </a:lnSpc>
            </a:pPr>
            <a:r>
              <a:rPr kumimoji="1" lang="zh-CN" altLang="en-US" dirty="0">
                <a:ea typeface="微软雅黑 Bold"/>
              </a:rPr>
              <a:t>语言表征学习从古至今</a:t>
            </a:r>
          </a:p>
        </p:txBody>
      </p:sp>
      <p:pic>
        <p:nvPicPr>
          <p:cNvPr id="3" name="图片 2" descr="中文标识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" y="174140"/>
            <a:ext cx="3168778" cy="765661"/>
          </a:xfrm>
          <a:prstGeom prst="rect">
            <a:avLst/>
          </a:prstGeom>
        </p:spPr>
      </p:pic>
      <p:pic>
        <p:nvPicPr>
          <p:cNvPr id="5" name="图片 4" descr="平安城科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24851"/>
            <a:ext cx="1854199" cy="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5945102" y="4677592"/>
            <a:ext cx="4092353" cy="7180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9488964" y="2727927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9485266" y="2772895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8564179" y="27110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8560481" y="2755991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7634288" y="2730156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7630590" y="2775124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6707379" y="27424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837334" y="2965490"/>
            <a:ext cx="3794466" cy="140695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170344" y="3343901"/>
            <a:ext cx="436445" cy="5727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076883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624090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387125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6718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5339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917817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4650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681488" y="5763076"/>
            <a:ext cx="245827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Hard to parallel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606073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515908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447007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179262" y="4684742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085801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5635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926734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178367" y="2073449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084905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4740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925839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645700" y="5277909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Previous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653723" y="1598328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Next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295552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213080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4148805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386400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294827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212355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4148080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6723812" y="4719817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7630351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8540186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9471285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5987498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6875617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7828877" y="3820424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8760056" y="3824551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6830550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7736867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8690855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9622634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6830550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7736867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8690855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9622634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6902068" y="5810107"/>
            <a:ext cx="2720567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(CNN can parallel)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6703681" y="2787392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6878908" y="1477363"/>
            <a:ext cx="1892667" cy="780997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6147204" y="396623"/>
            <a:ext cx="3763822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prstClr val="black"/>
                </a:solidFill>
                <a:latin typeface="Calibri" panose="020F0502020204030204"/>
              </a:rPr>
              <a:t>Filters in higher layer can consider longer sequence </a:t>
            </a:r>
            <a:endParaRPr lang="zh-TW" altLang="en-US" sz="264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6289865" y="5416990"/>
            <a:ext cx="3951584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Using CNN to replace RNN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7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Seq2Seq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534" y="1052040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使用两个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Enocder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1562252"/>
            <a:ext cx="10088423" cy="36178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3474867" y="5180144"/>
            <a:ext cx="45723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问题：定长的</a:t>
            </a:r>
            <a:r>
              <a:rPr lang="en-US" altLang="zh-CN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 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量。。。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79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543" y="1546654"/>
            <a:ext cx="8317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双向语境的建模困难主要源于循环神经网络单向、顺序的计算方式。除了限制依赖关系的方向之外，这种计算方式也限制了循环神经网络能建模的最大依赖距离</a:t>
            </a:r>
            <a:r>
              <a:rPr lang="zh-CN" altLang="en-US" smtClean="0"/>
              <a:t>。</a:t>
            </a:r>
            <a:r>
              <a:rPr lang="zh-CN" altLang="en-US"/>
              <a:t>例</a:t>
            </a:r>
            <a:r>
              <a:rPr lang="zh-CN" altLang="en-US" smtClean="0"/>
              <a:t>如：</a:t>
            </a:r>
            <a:r>
              <a:rPr lang="en-US" altLang="zh-CN" smtClean="0"/>
              <a:t>x{1</a:t>
            </a:r>
            <a:r>
              <a:rPr lang="en-US" altLang="zh-CN"/>
              <a:t>} </a:t>
            </a:r>
            <a:r>
              <a:rPr lang="zh-CN" altLang="en-US"/>
              <a:t>和 </a:t>
            </a:r>
            <a:r>
              <a:rPr lang="en-US" altLang="zh-CN"/>
              <a:t>x{300} </a:t>
            </a:r>
            <a:r>
              <a:rPr lang="zh-CN" altLang="en-US"/>
              <a:t>的间依赖关系需要通过重复计算 </a:t>
            </a:r>
            <a:r>
              <a:rPr lang="en-US" altLang="zh-CN"/>
              <a:t>300 </a:t>
            </a:r>
            <a:r>
              <a:rPr lang="zh-CN" altLang="en-US"/>
              <a:t>次 才能求得。而由于循环神经网络中存在矩阵乘法，在计算 </a:t>
            </a:r>
            <a:r>
              <a:rPr lang="en-US" altLang="zh-CN"/>
              <a:t>x{300} </a:t>
            </a:r>
            <a:r>
              <a:rPr lang="zh-CN" altLang="en-US"/>
              <a:t>时 </a:t>
            </a:r>
            <a:r>
              <a:rPr lang="en-US" altLang="zh-CN"/>
              <a:t>x{1} </a:t>
            </a:r>
            <a:r>
              <a:rPr lang="zh-CN" altLang="en-US"/>
              <a:t>的信息被相同的矩阵乘了 </a:t>
            </a:r>
            <a:r>
              <a:rPr lang="en-US" altLang="zh-CN"/>
              <a:t>300 </a:t>
            </a:r>
            <a:r>
              <a:rPr lang="zh-CN" altLang="en-US"/>
              <a:t>次</a:t>
            </a:r>
            <a:r>
              <a:rPr lang="zh-CN" altLang="en-US" smtClean="0"/>
              <a:t>。由于矩</a:t>
            </a:r>
            <a:r>
              <a:rPr lang="zh-CN" altLang="en-US"/>
              <a:t>阵 </a:t>
            </a:r>
            <a:r>
              <a:rPr lang="en-US" altLang="zh-CN"/>
              <a:t>W{h} </a:t>
            </a:r>
            <a:r>
              <a:rPr lang="zh-CN" altLang="en-US"/>
              <a:t>的模不同，会导致信息的爆炸 </a:t>
            </a:r>
            <a:r>
              <a:rPr lang="en-US" altLang="zh-CN"/>
              <a:t>(|W{h}|&gt;1) </a:t>
            </a:r>
            <a:r>
              <a:rPr lang="zh-CN" altLang="en-US"/>
              <a:t>或者消失 </a:t>
            </a:r>
            <a:r>
              <a:rPr lang="en-US" altLang="zh-CN"/>
              <a:t>(|W{h}|&lt;</a:t>
            </a:r>
            <a:r>
              <a:rPr lang="en-US" altLang="zh-CN" smtClean="0"/>
              <a:t>1)</a:t>
            </a:r>
            <a:r>
              <a:rPr lang="zh-CN" altLang="en-US" smtClean="0"/>
              <a:t>等问题。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我们既要取得双向依赖建模，又要让长距离的依赖中间间隔的计算操作尽可能的少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的提出实现了这两个目的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层</a:t>
            </a:r>
            <a:r>
              <a:rPr lang="zh-CN" altLang="en-US"/>
              <a:t>归一化 </a:t>
            </a:r>
            <a:r>
              <a:rPr lang="en-US" altLang="zh-CN"/>
              <a:t>(Layer Normalization</a:t>
            </a:r>
            <a:r>
              <a:rPr lang="en-US" altLang="zh-CN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多</a:t>
            </a:r>
            <a:r>
              <a:rPr lang="zh-CN" altLang="en-US" b="1">
                <a:solidFill>
                  <a:srgbClr val="FF6600"/>
                </a:solidFill>
              </a:rPr>
              <a:t>注意力算子 </a:t>
            </a:r>
            <a:r>
              <a:rPr lang="en-US" altLang="zh-CN" b="1">
                <a:solidFill>
                  <a:srgbClr val="FF6600"/>
                </a:solidFill>
              </a:rPr>
              <a:t>(Multi-Head </a:t>
            </a:r>
            <a:r>
              <a:rPr lang="en-US" altLang="zh-CN" b="1" smtClean="0">
                <a:solidFill>
                  <a:srgbClr val="FF6600"/>
                </a:solidFill>
              </a:rPr>
              <a:t>Self-Attention</a:t>
            </a:r>
            <a:r>
              <a:rPr lang="en-US" altLang="zh-CN" b="1">
                <a:solidFill>
                  <a:srgbClr val="FF6600"/>
                </a:solidFill>
              </a:rPr>
              <a:t>) </a:t>
            </a:r>
            <a:endParaRPr lang="en-US" altLang="zh-CN" b="1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614538" y="2965490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947548" y="3343901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854087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2401294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2164329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3763922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33111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4695021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42422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2383277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3293112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4224211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956466" y="4684742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863005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3772839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4703938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矩形 10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955571" y="2073449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862109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3771944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4703043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3072756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990284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4926009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2163604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3072031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989559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4925284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6078510" y="2984503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6411520" y="3362913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7318059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6865265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6628301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82278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7775100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91589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8706199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6847248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7757083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8688182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6420438" y="4703754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7326976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8236811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9167910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6419542" y="2092461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7326081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8235916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9167015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7536728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8454255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9389981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6627576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7536003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8453530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9389256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6070487" y="2969768"/>
            <a:ext cx="3802489" cy="1421687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blipFill>
                <a:blip r:embed="rId19"/>
                <a:stretch>
                  <a:fillRect l="-1818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is obtained based on the whole input sequence.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blipFill>
                <a:blip r:embed="rId20"/>
                <a:stretch>
                  <a:fillRect l="-1994" t="-2273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5519457" y="3406576"/>
            <a:ext cx="470092" cy="60083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614538" y="5390086"/>
            <a:ext cx="8481560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try to replace any thing that has been done by RNN with self-attention. 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46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58407" y="4690970"/>
            <a:ext cx="715161" cy="1669208"/>
            <a:chOff x="988440" y="4874027"/>
            <a:chExt cx="715161" cy="166920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83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95878" y="4690969"/>
            <a:ext cx="715161" cy="1669209"/>
            <a:chOff x="3049476" y="4874026"/>
            <a:chExt cx="715161" cy="1669209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3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33349" y="4705839"/>
            <a:ext cx="715161" cy="1669209"/>
            <a:chOff x="5344903" y="4888896"/>
            <a:chExt cx="715161" cy="166920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70820" y="4722640"/>
            <a:ext cx="715161" cy="1669209"/>
            <a:chOff x="7700853" y="4905697"/>
            <a:chExt cx="715161" cy="1669209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2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71886" y="3612806"/>
            <a:ext cx="1839368" cy="1052823"/>
            <a:chOff x="401919" y="3795863"/>
            <a:chExt cx="1839368" cy="1052823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3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4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86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48098" y="3595876"/>
            <a:ext cx="1839368" cy="1052823"/>
            <a:chOff x="401919" y="3795863"/>
            <a:chExt cx="1839368" cy="1052823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6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7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92214" y="3606470"/>
            <a:ext cx="1839368" cy="1052823"/>
            <a:chOff x="401919" y="3795863"/>
            <a:chExt cx="1839368" cy="105282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5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7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8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44918" y="3620058"/>
            <a:ext cx="1839368" cy="1052823"/>
            <a:chOff x="401919" y="3795863"/>
            <a:chExt cx="1839368" cy="105282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8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query (to match others)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key (to be matched)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information to be extracted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752" r="-18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27" t="-1587" r="-164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90" t="-1587" r="-16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矩形 229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297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https://arxiv.org/abs/1706.03762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1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5" y="878896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495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Attention is all you need.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12" idx="0"/>
            <a:endCxn id="153" idx="4"/>
          </p:cNvCxnSpPr>
          <p:nvPr/>
        </p:nvCxnSpPr>
        <p:spPr>
          <a:xfrm flipH="1" flipV="1">
            <a:off x="1777955" y="258658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056613" y="256570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279453" y="256480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539811" y="258290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33717" y="4672916"/>
            <a:ext cx="715161" cy="1669208"/>
            <a:chOff x="988440" y="4874027"/>
            <a:chExt cx="715161" cy="1669208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1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71188" y="4672915"/>
            <a:ext cx="715161" cy="1669209"/>
            <a:chOff x="3049476" y="4874026"/>
            <a:chExt cx="715161" cy="1669209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6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08659" y="4687785"/>
            <a:ext cx="715161" cy="1669209"/>
            <a:chOff x="5344903" y="4888896"/>
            <a:chExt cx="715161" cy="166920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0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46130" y="4704586"/>
            <a:ext cx="715161" cy="1669209"/>
            <a:chOff x="7700853" y="4905697"/>
            <a:chExt cx="715161" cy="16692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5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47196" y="3594752"/>
            <a:ext cx="1839368" cy="1052823"/>
            <a:chOff x="401919" y="3795863"/>
            <a:chExt cx="1839368" cy="105282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9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23408" y="3577822"/>
            <a:ext cx="1839368" cy="1052823"/>
            <a:chOff x="401919" y="3795863"/>
            <a:chExt cx="1839368" cy="105282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9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0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67524" y="3588416"/>
            <a:ext cx="1839368" cy="1052823"/>
            <a:chOff x="401919" y="3795863"/>
            <a:chExt cx="1839368" cy="105282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1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20228" y="3602004"/>
            <a:ext cx="1839368" cy="1052823"/>
            <a:chOff x="401919" y="3795863"/>
            <a:chExt cx="1839368" cy="1052823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687955" y="240658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985632" y="241505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6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191041" y="242390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7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442001" y="244931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8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13" idx="0"/>
            <a:endCxn id="157" idx="4"/>
          </p:cNvCxnSpPr>
          <p:nvPr/>
        </p:nvCxnSpPr>
        <p:spPr>
          <a:xfrm flipV="1">
            <a:off x="1472681" y="262931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13" idx="0"/>
            <a:endCxn id="156" idx="4"/>
          </p:cNvCxnSpPr>
          <p:nvPr/>
        </p:nvCxnSpPr>
        <p:spPr>
          <a:xfrm flipV="1">
            <a:off x="1472681" y="260390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13" idx="0"/>
            <a:endCxn id="155" idx="4"/>
          </p:cNvCxnSpPr>
          <p:nvPr/>
        </p:nvCxnSpPr>
        <p:spPr>
          <a:xfrm flipV="1">
            <a:off x="1472681" y="259505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90784" y="1223422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Scaled Dot-Product Attention: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37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13" idx="0"/>
            <a:endCxn id="153" idx="4"/>
          </p:cNvCxnSpPr>
          <p:nvPr/>
        </p:nvCxnSpPr>
        <p:spPr>
          <a:xfrm flipV="1">
            <a:off x="1472681" y="258658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6213542" y="1817626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dot product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1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7167491" y="1295090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 is the dim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8245713" y="881875"/>
            <a:ext cx="37486" cy="2675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899484" y="617323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218538" y="3496119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 animBg="1"/>
      <p:bldP spid="154" grpId="0"/>
      <p:bldP spid="155" grpId="0" animBg="1"/>
      <p:bldP spid="156" grpId="0" animBg="1"/>
      <p:bldP spid="157" grpId="0" animBg="1"/>
      <p:bldP spid="235" grpId="0"/>
      <p:bldP spid="236" grpId="0"/>
      <p:bldP spid="238" grpId="0"/>
      <p:bldP spid="239" grpId="0"/>
      <p:bldP spid="240" grpId="0"/>
      <p:bldP spid="241" grpId="0" animBg="1"/>
      <p:bldP spid="242" grpId="0"/>
      <p:bldP spid="2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endCxn id="77" idx="4"/>
          </p:cNvCxnSpPr>
          <p:nvPr/>
        </p:nvCxnSpPr>
        <p:spPr>
          <a:xfrm flipH="1" flipV="1">
            <a:off x="1877118" y="266977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55776" y="2648901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8616" y="264799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8974" y="266610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32880" y="4756110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070351" y="4756109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307822" y="4770979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545293" y="4787780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522571" y="3661016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766687" y="3671610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019391" y="3685198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87118" y="248977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84795" y="2498245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90204" y="25071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41164" y="253250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2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1571844" y="2712504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571844" y="2687103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1571844" y="2678245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7" idx="4"/>
          </p:cNvCxnSpPr>
          <p:nvPr/>
        </p:nvCxnSpPr>
        <p:spPr>
          <a:xfrm flipV="1">
            <a:off x="1571844" y="2669778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866878" y="1327342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4185214" y="130631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6391579" y="1316179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8660865" y="132438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560458" y="1567062"/>
            <a:ext cx="7907513" cy="436465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Soft-max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zh-TW" altLang="en-US" sz="28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6" idx="0"/>
            <a:endCxn id="76" idx="4"/>
          </p:cNvCxnSpPr>
          <p:nvPr/>
        </p:nvCxnSpPr>
        <p:spPr>
          <a:xfrm flipH="1" flipV="1">
            <a:off x="1503528" y="27046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782186" y="268373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05026" y="268283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265384" y="27009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459290" y="4790946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696761" y="4790945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934232" y="4805815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171703" y="4822616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872769" y="3712782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48981" y="3695852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393097" y="3706446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645801" y="3720034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413528" y="252461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711205" y="25330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916614" y="254193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167574" y="256734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7" idx="0"/>
            <a:endCxn id="79" idx="4"/>
          </p:cNvCxnSpPr>
          <p:nvPr/>
        </p:nvCxnSpPr>
        <p:spPr>
          <a:xfrm flipV="1">
            <a:off x="1198254" y="274734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7" idx="0"/>
            <a:endCxn id="78" idx="4"/>
          </p:cNvCxnSpPr>
          <p:nvPr/>
        </p:nvCxnSpPr>
        <p:spPr>
          <a:xfrm flipV="1">
            <a:off x="1198254" y="272193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7" idx="0"/>
            <a:endCxn id="77" idx="4"/>
          </p:cNvCxnSpPr>
          <p:nvPr/>
        </p:nvCxnSpPr>
        <p:spPr>
          <a:xfrm flipV="1">
            <a:off x="1198254" y="271308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7" idx="0"/>
            <a:endCxn id="76" idx="4"/>
          </p:cNvCxnSpPr>
          <p:nvPr/>
        </p:nvCxnSpPr>
        <p:spPr>
          <a:xfrm flipV="1">
            <a:off x="1198254" y="270461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t="-14286" r="-2717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428298" y="1182605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331680" y="279437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182488" y="2484363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594259" y="28019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445067" y="2491941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855682" y="281794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06490" y="2507931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085782" y="2834627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936590" y="2524614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340513" y="1518781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586988" y="1492959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853357" y="1461867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084427" y="1481864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625851" y="262660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919541" y="264494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149853" y="266293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354522" y="2679620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996975" y="1485511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744151" y="632903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Considering the whole sequence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9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2011495" y="1045375"/>
            <a:ext cx="343061" cy="3254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8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869880" y="26283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49" idx="0"/>
            <a:endCxn id="76" idx="5"/>
          </p:cNvCxnSpPr>
          <p:nvPr/>
        </p:nvCxnSpPr>
        <p:spPr>
          <a:xfrm flipH="1" flipV="1">
            <a:off x="1660530" y="2592132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98388" y="2596712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358746" y="26148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552652" y="4704824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790123" y="4704823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027594" y="4719693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265065" y="4736494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966131" y="3626660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242343" y="3609730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486459" y="3620324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739163" y="3633912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506890" y="243849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804567" y="244695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009976" y="2455817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260936" y="248121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48" idx="0"/>
            <a:endCxn id="79" idx="4"/>
          </p:cNvCxnSpPr>
          <p:nvPr/>
        </p:nvCxnSpPr>
        <p:spPr>
          <a:xfrm flipV="1">
            <a:off x="3567828" y="2661218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48" idx="0"/>
            <a:endCxn id="78" idx="4"/>
          </p:cNvCxnSpPr>
          <p:nvPr/>
        </p:nvCxnSpPr>
        <p:spPr>
          <a:xfrm flipV="1">
            <a:off x="3567828" y="2635817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48" idx="0"/>
            <a:endCxn id="77" idx="4"/>
          </p:cNvCxnSpPr>
          <p:nvPr/>
        </p:nvCxnSpPr>
        <p:spPr>
          <a:xfrm flipV="1">
            <a:off x="3567828" y="2626959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1596890" y="2618492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blipFill>
                <a:blip r:embed="rId19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blipFill>
                <a:blip r:embed="rId20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blipFill>
                <a:blip r:embed="rId21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blipFill>
                <a:blip r:embed="rId2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790123" y="1108093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425042" y="27082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275850" y="2398241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7621" y="271583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538429" y="2405819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949044" y="273182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99852" y="2421809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179144" y="274850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029952" y="243849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433875" y="1432659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687516" y="142906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946719" y="1375745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177789" y="1395742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719213" y="254048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012903" y="255882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243215" y="257681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447884" y="259349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366551" y="1395742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425218" y="1395742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674921" y="651615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309617" y="3506667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15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4" grpId="0"/>
      <p:bldP spid="85" grpId="0"/>
      <p:bldP spid="86" grpId="0"/>
      <p:bldP spid="87" grpId="0"/>
      <p:bldP spid="128" grpId="0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03601" y="4633855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41072" y="4633854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178543" y="4648724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16014" y="4665525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688964" y="1000662"/>
            <a:ext cx="715161" cy="605813"/>
            <a:chOff x="635402" y="1337615"/>
            <a:chExt cx="715161" cy="60581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941071" y="1000662"/>
            <a:ext cx="715161" cy="605813"/>
            <a:chOff x="635402" y="1337615"/>
            <a:chExt cx="715161" cy="60581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6194327" y="1000662"/>
            <a:ext cx="715161" cy="605813"/>
            <a:chOff x="635402" y="1337615"/>
            <a:chExt cx="715161" cy="60581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8442001" y="1000662"/>
            <a:ext cx="715161" cy="605813"/>
            <a:chOff x="635402" y="1337615"/>
            <a:chExt cx="715161" cy="60581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012272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4288511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6534575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8784711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012702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4288941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6535005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8785141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321553" y="2224005"/>
            <a:ext cx="8085213" cy="1742796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blipFill>
                <a:blip r:embed="rId16"/>
                <a:stretch>
                  <a:fillRect l="-3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7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32ED9-7744-BE41-A656-41D3CE178E8B}"/>
              </a:ext>
            </a:extLst>
          </p:cNvPr>
          <p:cNvSpPr/>
          <p:nvPr/>
        </p:nvSpPr>
        <p:spPr>
          <a:xfrm>
            <a:off x="1755936" y="5746244"/>
            <a:ext cx="9110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就是说我们在做预测任务的同时，顺便把表征学习给做掉了。。。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D58A26E-D3B0-B54D-81ED-27052E10F31D}"/>
              </a:ext>
            </a:extLst>
          </p:cNvPr>
          <p:cNvSpPr>
            <a:spLocks noGrp="1"/>
          </p:cNvSpPr>
          <p:nvPr/>
        </p:nvSpPr>
        <p:spPr>
          <a:xfrm>
            <a:off x="4584250" y="304834"/>
            <a:ext cx="6281873" cy="570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深度学习的基本单元是</a:t>
            </a:r>
            <a:r>
              <a:rPr lang="zh-CN" altLang="en-US" b="1" dirty="0"/>
              <a:t>向量</a:t>
            </a:r>
            <a:r>
              <a:rPr lang="zh-CN" altLang="en-US" dirty="0"/>
              <a:t>。我们将建模对象对应到各自的向量 </a:t>
            </a:r>
            <a:r>
              <a:rPr lang="en" altLang="zh-CN" dirty="0"/>
              <a:t>x (x{1}, x{2}, ..., x{n})</a:t>
            </a:r>
            <a:r>
              <a:rPr lang="zh-CN" altLang="en" dirty="0"/>
              <a:t>，</a:t>
            </a:r>
            <a:r>
              <a:rPr lang="zh-CN" altLang="en-US" dirty="0"/>
              <a:t>然后通过</a:t>
            </a:r>
            <a:r>
              <a:rPr lang="zh-CN" altLang="en-US" b="1" dirty="0"/>
              <a:t>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dirty="0"/>
              <a:t>、</a:t>
            </a:r>
            <a:r>
              <a:rPr lang="zh-CN" altLang="en-US" b="1" dirty="0"/>
              <a:t>整合 </a:t>
            </a:r>
            <a:r>
              <a:rPr lang="en-US" altLang="zh-CN" b="1" dirty="0"/>
              <a:t>(</a:t>
            </a:r>
            <a:r>
              <a:rPr lang="en" altLang="zh-CN" b="1" dirty="0"/>
              <a:t>Aggregation)</a:t>
            </a:r>
            <a:r>
              <a:rPr lang="zh-CN" altLang="en-US" dirty="0"/>
              <a:t>得到新的向量 </a:t>
            </a:r>
            <a:r>
              <a:rPr lang="en" altLang="zh-CN" dirty="0"/>
              <a:t>h</a:t>
            </a:r>
            <a:r>
              <a:rPr lang="zh-CN" altLang="en" dirty="0"/>
              <a:t>，</a:t>
            </a:r>
            <a:r>
              <a:rPr lang="zh-CN" altLang="en-US" dirty="0"/>
              <a:t>再基于向量 </a:t>
            </a:r>
            <a:r>
              <a:rPr lang="en" altLang="zh-CN" dirty="0"/>
              <a:t>h </a:t>
            </a:r>
            <a:r>
              <a:rPr lang="zh-CN" altLang="en-US" dirty="0"/>
              <a:t>得到输出的判断 </a:t>
            </a:r>
            <a:r>
              <a:rPr lang="en" altLang="zh-CN" dirty="0"/>
              <a:t>y</a:t>
            </a:r>
            <a:r>
              <a:rPr lang="zh-CN" altLang="en" dirty="0"/>
              <a:t>。</a:t>
            </a:r>
            <a:r>
              <a:rPr lang="zh-CN" altLang="en-US" dirty="0"/>
              <a:t> </a:t>
            </a:r>
            <a:r>
              <a:rPr lang="en" altLang="zh-CN" dirty="0"/>
              <a:t>h </a:t>
            </a:r>
            <a:r>
              <a:rPr lang="zh-CN" altLang="en-US" dirty="0"/>
              <a:t>就是我们说的</a:t>
            </a:r>
            <a:r>
              <a:rPr lang="zh-CN" altLang="en-US" b="1" dirty="0"/>
              <a:t>表征 </a:t>
            </a:r>
            <a:r>
              <a:rPr lang="en-US" altLang="zh-CN" b="1" dirty="0"/>
              <a:t>(</a:t>
            </a:r>
            <a:r>
              <a:rPr lang="en" altLang="zh-CN" b="1" dirty="0"/>
              <a:t>Representation)</a:t>
            </a:r>
            <a:r>
              <a:rPr lang="zh-CN" altLang="en" dirty="0"/>
              <a:t>，</a:t>
            </a:r>
            <a:r>
              <a:rPr lang="zh-CN" altLang="en-US" dirty="0"/>
              <a:t>它是一个向量，描述了我们的建模对象。</a:t>
            </a:r>
            <a:endParaRPr lang="en-US" altLang="zh-CN" dirty="0"/>
          </a:p>
          <a:p>
            <a:r>
              <a:rPr lang="zh-CN" altLang="en-US" b="1" dirty="0">
                <a:hlinkClick r:id="rId2"/>
              </a:rPr>
              <a:t>语言表征学习</a:t>
            </a:r>
            <a:r>
              <a:rPr lang="zh-CN" altLang="en-US" dirty="0"/>
              <a:t>就是解决</a:t>
            </a:r>
            <a:r>
              <a:rPr lang="zh-CN" altLang="en-US" b="1" dirty="0"/>
              <a:t>怎么样将一个词、一句话、一篇文章通过变换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b="1" dirty="0"/>
              <a:t>和整合 </a:t>
            </a:r>
            <a:r>
              <a:rPr lang="en-US" altLang="zh-CN" b="1" dirty="0"/>
              <a:t>(</a:t>
            </a:r>
            <a:r>
              <a:rPr lang="en" altLang="zh-CN" b="1" dirty="0"/>
              <a:t>Aggregation) </a:t>
            </a:r>
            <a:r>
              <a:rPr lang="zh-CN" altLang="en-US" b="1" dirty="0"/>
              <a:t>转化成对应的向量 </a:t>
            </a:r>
            <a:r>
              <a:rPr lang="en" altLang="zh-CN" b="1" dirty="0"/>
              <a:t>h </a:t>
            </a:r>
            <a:r>
              <a:rPr lang="zh-CN" altLang="en-US" b="1" dirty="0"/>
              <a:t>的问题。</a:t>
            </a:r>
            <a:endParaRPr lang="en-US" altLang="zh-CN" b="1" dirty="0"/>
          </a:p>
          <a:p>
            <a:r>
              <a:rPr lang="zh-CN" altLang="en-US" dirty="0"/>
              <a:t>深度学习解决这个问题的办法是</a:t>
            </a:r>
            <a:r>
              <a:rPr lang="zh-CN" altLang="en-US" b="1" dirty="0">
                <a:solidFill>
                  <a:srgbClr val="FC7714"/>
                </a:solidFill>
              </a:rPr>
              <a:t>人工设计一个带有可调参数的模型，通过指定一系列的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zh-CN" altLang="en-US" b="1" dirty="0">
                <a:solidFill>
                  <a:srgbClr val="FC7714"/>
                </a:solidFill>
              </a:rPr>
              <a:t>输入→输出</a:t>
            </a:r>
            <a:r>
              <a:rPr lang="en-US" altLang="zh-CN" b="1" dirty="0">
                <a:solidFill>
                  <a:srgbClr val="FC7714"/>
                </a:solidFill>
              </a:rPr>
              <a:t>) </a:t>
            </a:r>
            <a:r>
              <a:rPr lang="zh-CN" altLang="en-US" b="1" dirty="0">
                <a:solidFill>
                  <a:srgbClr val="FC7714"/>
                </a:solidFill>
              </a:rPr>
              <a:t>对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en" altLang="zh-CN" b="1" dirty="0">
                <a:solidFill>
                  <a:srgbClr val="FC7714"/>
                </a:solidFill>
              </a:rPr>
              <a:t>x → y)</a:t>
            </a:r>
            <a:r>
              <a:rPr lang="zh-CN" altLang="en" b="1" dirty="0">
                <a:solidFill>
                  <a:srgbClr val="FC7714"/>
                </a:solidFill>
              </a:rPr>
              <a:t>，</a:t>
            </a:r>
            <a:r>
              <a:rPr lang="zh-CN" altLang="en-US" b="1" dirty="0">
                <a:solidFill>
                  <a:srgbClr val="FC7714"/>
                </a:solidFill>
              </a:rPr>
              <a:t>让模型学习得到最优的参数</a:t>
            </a:r>
            <a:r>
              <a:rPr lang="zh-CN" altLang="en-US" dirty="0">
                <a:solidFill>
                  <a:srgbClr val="FC7714"/>
                </a:solidFill>
              </a:rPr>
              <a:t>。</a:t>
            </a:r>
            <a:r>
              <a:rPr lang="zh-CN" altLang="en-US" dirty="0"/>
              <a:t>当参数确定之后，</a:t>
            </a:r>
            <a:r>
              <a:rPr lang="zh-CN" altLang="en-US" b="1" dirty="0"/>
              <a:t>模型除了可以完成从 </a:t>
            </a:r>
            <a:r>
              <a:rPr lang="en" altLang="zh-CN" b="1" dirty="0"/>
              <a:t>x </a:t>
            </a:r>
            <a:r>
              <a:rPr lang="zh-CN" altLang="en-US" b="1" dirty="0"/>
              <a:t>预测 </a:t>
            </a:r>
            <a:r>
              <a:rPr lang="en" altLang="zh-CN" b="1" dirty="0"/>
              <a:t>y </a:t>
            </a:r>
            <a:r>
              <a:rPr lang="zh-CN" altLang="en-US" b="1" dirty="0"/>
              <a:t>的任务之外，其中间把 </a:t>
            </a:r>
            <a:r>
              <a:rPr lang="en" altLang="zh-CN" b="1" dirty="0"/>
              <a:t>x </a:t>
            </a:r>
            <a:r>
              <a:rPr lang="zh-CN" altLang="en-US" b="1" dirty="0"/>
              <a:t>变换成 </a:t>
            </a:r>
            <a:r>
              <a:rPr lang="en" altLang="zh-CN" b="1" dirty="0"/>
              <a:t>h </a:t>
            </a:r>
            <a:r>
              <a:rPr lang="zh-CN" altLang="en-US" b="1" dirty="0"/>
              <a:t>的方法也是可以用到其他任务的。这也是我们为什么要做表征学习。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3479373" y="4722929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5716844" y="4722928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7954315" y="4737798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10191786" y="4754599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4208818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3636440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3074337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3789028" y="41887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3206951" y="446855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3206951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4352818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6485030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5912652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5350549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6065240" y="417178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5483163" y="445162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5483163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6629030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8729146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8156768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7594665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8309356" y="41823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7727279" y="4462215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7727279" y="418036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8862856" y="4209146"/>
            <a:ext cx="0" cy="24271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10981850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10409472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9665884" y="3652017"/>
            <a:ext cx="715161" cy="540000"/>
            <a:chOff x="7174951" y="3803115"/>
            <a:chExt cx="715161" cy="5400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10562060" y="419596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9979983" y="4475803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8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9979983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11125850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blipFill>
                <a:blip r:embed="rId22"/>
                <a:stretch>
                  <a:fillRect l="-4527" t="-1613" r="-164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blipFill>
                <a:blip r:embed="rId23"/>
                <a:stretch>
                  <a:fillRect l="-4490" t="-1613" r="-1633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5955530" y="59735"/>
            <a:ext cx="715161" cy="540000"/>
            <a:chOff x="7174951" y="3803115"/>
            <a:chExt cx="715161" cy="540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6299352" y="59735"/>
            <a:ext cx="715161" cy="540000"/>
            <a:chOff x="7174951" y="3803115"/>
            <a:chExt cx="715161" cy="540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6643174" y="59735"/>
            <a:ext cx="715161" cy="540000"/>
            <a:chOff x="7174951" y="3803115"/>
            <a:chExt cx="715161" cy="54000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6986995" y="66607"/>
            <a:ext cx="715161" cy="540000"/>
            <a:chOff x="7174951" y="3803115"/>
            <a:chExt cx="715161" cy="54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7546787" y="123333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0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7987566" y="38399"/>
            <a:ext cx="639241" cy="608154"/>
            <a:chOff x="5091792" y="1543557"/>
            <a:chExt cx="639241" cy="608154"/>
          </a:xfrm>
        </p:grpSpPr>
        <p:sp>
          <p:nvSpPr>
            <p:cNvPr id="91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3793" r="-459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8737043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9080865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9424687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9768508" y="85758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6141462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6485284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6829106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7172927" y="12476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6154981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6498803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6842625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7186446" y="242649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7549361" y="132824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0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7999656" y="1219957"/>
            <a:ext cx="639241" cy="608154"/>
            <a:chOff x="5091792" y="1543557"/>
            <a:chExt cx="639241" cy="608154"/>
          </a:xfrm>
        </p:grpSpPr>
        <p:sp>
          <p:nvSpPr>
            <p:cNvPr id="111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4"/>
                  <a:stretch>
                    <a:fillRect l="-13793" t="-3226" r="-4598" b="-48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7563963" y="248855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4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8014258" y="2380265"/>
            <a:ext cx="639241" cy="608154"/>
            <a:chOff x="5091792" y="1543557"/>
            <a:chExt cx="639241" cy="608154"/>
          </a:xfrm>
        </p:grpSpPr>
        <p:sp>
          <p:nvSpPr>
            <p:cNvPr id="115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8572959" y="1241845"/>
            <a:ext cx="1732589" cy="546872"/>
            <a:chOff x="6336961" y="1989986"/>
            <a:chExt cx="1732589" cy="54687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8587561" y="2391785"/>
            <a:ext cx="1732589" cy="546872"/>
            <a:chOff x="6336961" y="1989986"/>
            <a:chExt cx="1732589" cy="546872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5976212" y="2444576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1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3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5" idx="0"/>
            <a:endCxn id="36" idx="4"/>
          </p:cNvCxnSpPr>
          <p:nvPr/>
        </p:nvCxnSpPr>
        <p:spPr>
          <a:xfrm flipH="1" flipV="1">
            <a:off x="1869337" y="242570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47995" y="240482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0835" y="240392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1193" y="2422025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554544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1982166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420063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830756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4258378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696275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7074872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6502494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5940391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9327576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8755198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8193095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79337" y="22457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77014" y="225417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82423" y="226302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33383" y="228842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6" idx="0"/>
            <a:endCxn id="39" idx="4"/>
          </p:cNvCxnSpPr>
          <p:nvPr/>
        </p:nvCxnSpPr>
        <p:spPr>
          <a:xfrm flipV="1">
            <a:off x="1564063" y="2468429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6" idx="0"/>
            <a:endCxn id="38" idx="4"/>
          </p:cNvCxnSpPr>
          <p:nvPr/>
        </p:nvCxnSpPr>
        <p:spPr>
          <a:xfrm flipV="1">
            <a:off x="1564063" y="2443028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6" idx="0"/>
            <a:endCxn id="37" idx="4"/>
          </p:cNvCxnSpPr>
          <p:nvPr/>
        </p:nvCxnSpPr>
        <p:spPr>
          <a:xfrm flipV="1">
            <a:off x="1564063" y="2434170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6" idx="0"/>
            <a:endCxn id="36" idx="4"/>
          </p:cNvCxnSpPr>
          <p:nvPr/>
        </p:nvCxnSpPr>
        <p:spPr>
          <a:xfrm flipV="1">
            <a:off x="1564063" y="2425703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blipFill>
                <a:blip r:embed="rId1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blipFill>
                <a:blip r:embed="rId1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blipFill>
                <a:blip r:embed="rId1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blipFill>
                <a:blip r:embed="rId17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794107" y="903694"/>
            <a:ext cx="715161" cy="605813"/>
            <a:chOff x="635402" y="1337615"/>
            <a:chExt cx="715161" cy="60581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2697489" y="251546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548297" y="2205452"/>
            <a:ext cx="298383" cy="310013"/>
            <a:chOff x="-105878" y="1740168"/>
            <a:chExt cx="461666" cy="46166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5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5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7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4960068" y="252304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810876" y="2213030"/>
            <a:ext cx="298383" cy="310013"/>
            <a:chOff x="-105878" y="1740168"/>
            <a:chExt cx="461666" cy="46166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0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1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3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7221491" y="253903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072299" y="2229020"/>
            <a:ext cx="298383" cy="310013"/>
            <a:chOff x="-105878" y="1740168"/>
            <a:chExt cx="461666" cy="46166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6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7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9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9451591" y="255571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0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302399" y="2245703"/>
            <a:ext cx="298383" cy="310013"/>
            <a:chOff x="-105878" y="1740168"/>
            <a:chExt cx="461666" cy="46166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72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3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5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706322" y="1239870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952797" y="121404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7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219166" y="1182956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450236" y="1202953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991660" y="234769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285350" y="236603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515662" y="238402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720331" y="240070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362784" y="1206600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blipFill>
                <a:blip r:embed="rId2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481298" y="4319549"/>
            <a:ext cx="715161" cy="5400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107364" y="430784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for simplicity)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blipFill>
                <a:blip r:embed="rId23"/>
                <a:stretch>
                  <a:fillRect l="-2974" t="-2439" r="-2602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blipFill>
                <a:blip r:embed="rId24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706876" y="4338287"/>
            <a:ext cx="715161" cy="540000"/>
            <a:chOff x="7174951" y="3803115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4332942" y="432658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blipFill>
                <a:blip r:embed="rId27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481298" y="5061453"/>
            <a:ext cx="715161" cy="540000"/>
            <a:chOff x="7174951" y="3803115"/>
            <a:chExt cx="715161" cy="54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107364" y="504974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blipFill>
                <a:blip r:embed="rId30"/>
                <a:stretch>
                  <a:fillRect l="-4167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689609" y="5078956"/>
            <a:ext cx="715161" cy="540000"/>
            <a:chOff x="7174951" y="3803115"/>
            <a:chExt cx="715161" cy="54000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4315675" y="50672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8327740" y="4985101"/>
            <a:ext cx="715161" cy="540000"/>
            <a:chOff x="7174951" y="3803115"/>
            <a:chExt cx="715161" cy="54000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7669912" y="4429627"/>
            <a:ext cx="715161" cy="461665"/>
            <a:chOff x="7193535" y="5191659"/>
            <a:chExt cx="715161" cy="461665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7669912" y="4843202"/>
            <a:ext cx="715161" cy="461665"/>
            <a:chOff x="7193535" y="5191659"/>
            <a:chExt cx="715161" cy="46166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7669912" y="5255101"/>
            <a:ext cx="715161" cy="461665"/>
            <a:chOff x="7193535" y="5191659"/>
            <a:chExt cx="715161" cy="461665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7669912" y="5651533"/>
            <a:ext cx="715161" cy="461665"/>
            <a:chOff x="7193535" y="5191659"/>
            <a:chExt cx="715161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blipFill>
                <a:blip r:embed="rId3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6522872" y="4355028"/>
            <a:ext cx="565091" cy="430683"/>
            <a:chOff x="5686213" y="4717020"/>
            <a:chExt cx="565091" cy="430683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6531581" y="4785711"/>
            <a:ext cx="565091" cy="430683"/>
            <a:chOff x="5686213" y="4717020"/>
            <a:chExt cx="565091" cy="430683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6531949" y="5218625"/>
            <a:ext cx="565091" cy="430683"/>
            <a:chOff x="5686213" y="4717020"/>
            <a:chExt cx="565091" cy="430683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6532285" y="5646851"/>
            <a:ext cx="565091" cy="430683"/>
            <a:chOff x="5686213" y="4717020"/>
            <a:chExt cx="565091" cy="43068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309920" y="3335238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3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 animBg="1"/>
      <p:bldP spid="89" grpId="0"/>
      <p:bldP spid="91" grpId="0"/>
      <p:bldP spid="95" grpId="0" animBg="1"/>
      <p:bldP spid="96" grpId="0"/>
      <p:bldP spid="97" grpId="0"/>
      <p:bldP spid="101" grpId="0" animBg="1"/>
      <p:bldP spid="102" grpId="0"/>
      <p:bldP spid="103" grpId="0"/>
      <p:bldP spid="107" grpId="0" animBg="1"/>
      <p:bldP spid="108" grpId="0"/>
      <p:bldP spid="1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328072" y="249274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118722" y="2456536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556580" y="246111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816938" y="247921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965082" y="230289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262759" y="231136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468168" y="232022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719128" y="234562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026020" y="2525622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026020" y="2500221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026020" y="2491363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055082" y="2482896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248315" y="972497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2883234" y="2572658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734042" y="2262645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145813" y="258023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996621" y="2270223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7407236" y="259622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258044" y="2286213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9637336" y="2612909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488144" y="2302896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892067" y="1297063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145708" y="1293472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404911" y="1240149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635981" y="1260146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177405" y="240488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471095" y="2423231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701407" y="244121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906076" y="2457902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824743" y="1260146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883410" y="1260146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740289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167911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605808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016501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4444123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882020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260617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6688239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126136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9513321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8940943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8378840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8044125" y="4972915"/>
            <a:ext cx="715161" cy="540000"/>
            <a:chOff x="7174951" y="3803115"/>
            <a:chExt cx="715161" cy="54000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7399271" y="4424805"/>
            <a:ext cx="715161" cy="461665"/>
            <a:chOff x="7193535" y="5191659"/>
            <a:chExt cx="715161" cy="46166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7399271" y="4838380"/>
            <a:ext cx="715161" cy="461665"/>
            <a:chOff x="7193535" y="5191659"/>
            <a:chExt cx="715161" cy="461665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7399271" y="5250279"/>
            <a:ext cx="715161" cy="461665"/>
            <a:chOff x="7193535" y="5191659"/>
            <a:chExt cx="715161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7399271" y="5646711"/>
            <a:ext cx="715161" cy="461665"/>
            <a:chOff x="7193535" y="5191659"/>
            <a:chExt cx="715161" cy="46166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4464704" y="4304327"/>
            <a:ext cx="565091" cy="430683"/>
            <a:chOff x="5686213" y="4717020"/>
            <a:chExt cx="565091" cy="43068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4473413" y="4735010"/>
            <a:ext cx="565091" cy="430683"/>
            <a:chOff x="5686213" y="4717020"/>
            <a:chExt cx="565091" cy="43068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4473781" y="5167924"/>
            <a:ext cx="565091" cy="430683"/>
            <a:chOff x="5686213" y="4717020"/>
            <a:chExt cx="565091" cy="43068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4474117" y="5596150"/>
            <a:ext cx="565091" cy="430683"/>
            <a:chOff x="5686213" y="4717020"/>
            <a:chExt cx="565091" cy="43068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8499010" y="4980279"/>
            <a:ext cx="715161" cy="540000"/>
            <a:chOff x="7174951" y="3803115"/>
            <a:chExt cx="715161" cy="540000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5037811" y="4319221"/>
            <a:ext cx="572208" cy="430683"/>
            <a:chOff x="5686213" y="4717020"/>
            <a:chExt cx="572208" cy="4306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5046520" y="4749904"/>
            <a:ext cx="572208" cy="430683"/>
            <a:chOff x="5686213" y="4717020"/>
            <a:chExt cx="572208" cy="430683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5046888" y="5182818"/>
            <a:ext cx="572208" cy="430683"/>
            <a:chOff x="5686213" y="4717020"/>
            <a:chExt cx="572208" cy="43068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5047224" y="5611044"/>
            <a:ext cx="572208" cy="430683"/>
            <a:chOff x="5686213" y="4717020"/>
            <a:chExt cx="572208" cy="43068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5613791" y="4304327"/>
            <a:ext cx="572208" cy="430683"/>
            <a:chOff x="5686213" y="4717020"/>
            <a:chExt cx="572208" cy="43068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5622500" y="4735010"/>
            <a:ext cx="572208" cy="430683"/>
            <a:chOff x="5686213" y="4717020"/>
            <a:chExt cx="572208" cy="43068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5622868" y="5167924"/>
            <a:ext cx="572208" cy="430683"/>
            <a:chOff x="5686213" y="4717020"/>
            <a:chExt cx="572208" cy="43068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5623204" y="5596150"/>
            <a:ext cx="572208" cy="430683"/>
            <a:chOff x="5686213" y="4717020"/>
            <a:chExt cx="572208" cy="43068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6170584" y="4330438"/>
            <a:ext cx="572208" cy="430683"/>
            <a:chOff x="5686213" y="4717020"/>
            <a:chExt cx="572208" cy="430683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6179293" y="4761121"/>
            <a:ext cx="572208" cy="430683"/>
            <a:chOff x="5686213" y="4717020"/>
            <a:chExt cx="572208" cy="43068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6179661" y="5194035"/>
            <a:ext cx="572208" cy="430683"/>
            <a:chOff x="5686213" y="4717020"/>
            <a:chExt cx="572208" cy="430683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6179997" y="5622261"/>
            <a:ext cx="572208" cy="430683"/>
            <a:chOff x="5686213" y="4717020"/>
            <a:chExt cx="572208" cy="43068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8939075" y="4980892"/>
            <a:ext cx="715161" cy="540000"/>
            <a:chOff x="7174951" y="3803115"/>
            <a:chExt cx="715161" cy="540000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9393960" y="4988256"/>
            <a:ext cx="715161" cy="540000"/>
            <a:chOff x="7174951" y="3803115"/>
            <a:chExt cx="715161" cy="54000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3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855101" y="4849390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64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88638" y="4276119"/>
            <a:ext cx="565090" cy="430683"/>
            <a:chOff x="5686213" y="4717020"/>
            <a:chExt cx="565090" cy="430683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7347" y="4706802"/>
            <a:ext cx="565091" cy="430683"/>
            <a:chOff x="5686213" y="4717020"/>
            <a:chExt cx="565091" cy="430683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7715" y="5139716"/>
            <a:ext cx="565091" cy="430683"/>
            <a:chOff x="5686213" y="4717020"/>
            <a:chExt cx="565091" cy="43068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8051" y="5567942"/>
            <a:ext cx="565091" cy="430683"/>
            <a:chOff x="5686213" y="4717020"/>
            <a:chExt cx="565091" cy="430683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2061745" y="4291013"/>
            <a:ext cx="572208" cy="430683"/>
            <a:chOff x="5686213" y="4717020"/>
            <a:chExt cx="572208" cy="43068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2070454" y="4721696"/>
            <a:ext cx="572208" cy="430683"/>
            <a:chOff x="5686213" y="4717020"/>
            <a:chExt cx="572208" cy="430683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2070822" y="5154610"/>
            <a:ext cx="572208" cy="430683"/>
            <a:chOff x="5686213" y="4717020"/>
            <a:chExt cx="572208" cy="430683"/>
          </a:xfrm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2071158" y="5582836"/>
            <a:ext cx="572208" cy="430683"/>
            <a:chOff x="5686213" y="4717020"/>
            <a:chExt cx="572208" cy="430683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637725" y="4276119"/>
            <a:ext cx="572208" cy="430683"/>
            <a:chOff x="5686213" y="4717020"/>
            <a:chExt cx="572208" cy="430683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646434" y="4706802"/>
            <a:ext cx="572208" cy="430683"/>
            <a:chOff x="5686213" y="4717020"/>
            <a:chExt cx="572208" cy="430683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646802" y="5139716"/>
            <a:ext cx="572208" cy="430683"/>
            <a:chOff x="5686213" y="4717020"/>
            <a:chExt cx="572208" cy="430683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647138" y="5567942"/>
            <a:ext cx="572208" cy="430683"/>
            <a:chOff x="5686213" y="4717020"/>
            <a:chExt cx="572208" cy="43068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3194518" y="4302230"/>
            <a:ext cx="572208" cy="430683"/>
            <a:chOff x="5686213" y="4717020"/>
            <a:chExt cx="572208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3203227" y="4732913"/>
            <a:ext cx="572208" cy="430683"/>
            <a:chOff x="5686213" y="4717020"/>
            <a:chExt cx="572208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3203595" y="5165827"/>
            <a:ext cx="572208" cy="430683"/>
            <a:chOff x="5686213" y="4717020"/>
            <a:chExt cx="572208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3203931" y="5594053"/>
            <a:ext cx="572208" cy="430683"/>
            <a:chOff x="5686213" y="4717020"/>
            <a:chExt cx="572208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766583" y="3366182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  <p:bldP spid="163" grpId="0" animBg="1"/>
      <p:bldP spid="2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996535" y="2446841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787185" y="2410637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225043" y="24152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485401" y="24333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633545" y="22569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931222" y="2265464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7136631" y="227432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387591" y="229972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694483" y="2479723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694483" y="2454322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694483" y="2445464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723545" y="2436997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916778" y="926598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3551697" y="2526759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402505" y="2216746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814276" y="253433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665084" y="2224324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8075699" y="255032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926507" y="2240314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10305799" y="2567010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0156607" y="2256997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560530" y="1251164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814171" y="1247573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8073374" y="1194250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304444" y="1214247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45868" y="235899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5139558" y="2377332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369870" y="239532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574539" y="241200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493206" y="1214247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3551873" y="1214247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3408752" y="344516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836374" y="344516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2274271" y="344516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684964" y="342823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5112586" y="342823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4550483" y="342823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929080" y="3438829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7356702" y="3438829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794599" y="3438829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0181784" y="345241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9609406" y="345241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9047303" y="345241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7338646" y="4210880"/>
            <a:ext cx="565090" cy="430683"/>
            <a:chOff x="5686213" y="4717020"/>
            <a:chExt cx="565090" cy="43068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21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7347355" y="4641563"/>
            <a:ext cx="565091" cy="430683"/>
            <a:chOff x="5686213" y="4717020"/>
            <a:chExt cx="565091" cy="43068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2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7347723" y="5074477"/>
            <a:ext cx="565091" cy="430683"/>
            <a:chOff x="5686213" y="4717020"/>
            <a:chExt cx="565091" cy="43068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3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7348059" y="5502703"/>
            <a:ext cx="565091" cy="430683"/>
            <a:chOff x="5686213" y="4717020"/>
            <a:chExt cx="565091" cy="43068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4"/>
                  <a:stretch>
                    <a:fillRect l="-6452" t="-14286" r="-2688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7911753" y="4225774"/>
            <a:ext cx="572208" cy="430683"/>
            <a:chOff x="5686213" y="4717020"/>
            <a:chExt cx="572208" cy="43068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5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7920462" y="4656457"/>
            <a:ext cx="572208" cy="430683"/>
            <a:chOff x="5686213" y="4717020"/>
            <a:chExt cx="572208" cy="43068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7920830" y="5089371"/>
            <a:ext cx="572208" cy="430683"/>
            <a:chOff x="5686213" y="4717020"/>
            <a:chExt cx="572208" cy="430683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7921166" y="5517597"/>
            <a:ext cx="572208" cy="430683"/>
            <a:chOff x="5686213" y="4717020"/>
            <a:chExt cx="572208" cy="43068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8487733" y="4210880"/>
            <a:ext cx="572208" cy="430683"/>
            <a:chOff x="5686213" y="4717020"/>
            <a:chExt cx="572208" cy="43068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8496442" y="4641563"/>
            <a:ext cx="572208" cy="430683"/>
            <a:chOff x="5686213" y="4717020"/>
            <a:chExt cx="572208" cy="430683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8496810" y="5074477"/>
            <a:ext cx="572208" cy="430683"/>
            <a:chOff x="5686213" y="4717020"/>
            <a:chExt cx="572208" cy="43068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8497146" y="5502703"/>
            <a:ext cx="572208" cy="430683"/>
            <a:chOff x="5686213" y="4717020"/>
            <a:chExt cx="572208" cy="430683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9044526" y="4236991"/>
            <a:ext cx="572208" cy="430683"/>
            <a:chOff x="5686213" y="4717020"/>
            <a:chExt cx="572208" cy="43068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9053235" y="4667674"/>
            <a:ext cx="572208" cy="430683"/>
            <a:chOff x="5686213" y="4717020"/>
            <a:chExt cx="572208" cy="430683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9053603" y="5100588"/>
            <a:ext cx="572208" cy="430683"/>
            <a:chOff x="5686213" y="4717020"/>
            <a:chExt cx="572208" cy="43068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9053939" y="5528814"/>
            <a:ext cx="572208" cy="430683"/>
            <a:chOff x="5686213" y="4717020"/>
            <a:chExt cx="572208" cy="43068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5698266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6042088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6385910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6729731" y="481027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0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5519497" y="4828352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4914445" y="4805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3209868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3553690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3897512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4241333" y="4772663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7354960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7939863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8516034" y="429174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9072573" y="429181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1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5" grpId="0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3" grpId="0" animBg="1"/>
      <p:bldP spid="154" grpId="0"/>
      <p:bldP spid="155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-354322" y="5909650"/>
            <a:ext cx="7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</a:t>
            </a:r>
            <a:r>
              <a:rPr lang="zh-TW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堆</a:t>
            </a:r>
            <a:r>
              <a:rPr lang="zh-CN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矩阵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乘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法，用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可以加速</a:t>
            </a:r>
          </a:p>
        </p:txBody>
      </p:sp>
      <p:sp>
        <p:nvSpPr>
          <p:cNvPr id="9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7022772" y="839522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7463157" y="802045"/>
            <a:ext cx="639241" cy="608154"/>
            <a:chOff x="5091792" y="1543557"/>
            <a:chExt cx="639241" cy="608154"/>
          </a:xfrm>
        </p:grpSpPr>
        <p:sp>
          <p:nvSpPr>
            <p:cNvPr id="11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3793" r="-4598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7022772" y="1548367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7463157" y="1525411"/>
            <a:ext cx="639241" cy="608154"/>
            <a:chOff x="5091792" y="1543557"/>
            <a:chExt cx="639241" cy="608154"/>
          </a:xfrm>
        </p:grpSpPr>
        <p:sp>
          <p:nvSpPr>
            <p:cNvPr id="15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13636" t="-3279" r="-340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7000680" y="2240788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7463636" y="2185170"/>
            <a:ext cx="639241" cy="608154"/>
            <a:chOff x="5091792" y="1543557"/>
            <a:chExt cx="639241" cy="608154"/>
          </a:xfrm>
        </p:grpSpPr>
        <p:sp>
          <p:nvSpPr>
            <p:cNvPr id="19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K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7463157" y="2927742"/>
            <a:ext cx="679984" cy="1713297"/>
            <a:chOff x="6592432" y="2322887"/>
            <a:chExt cx="679984" cy="171329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4648568" y="3371626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717741" y="5196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7017411" y="354152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0208" y="871255"/>
            <a:ext cx="2351831" cy="192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413638" y="844640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431889" y="2376475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3438071" y="902511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3438071" y="2424226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0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7" grpId="0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4019795" y="451029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313957" y="450735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266416" y="451759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586404" y="451240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244588" y="425480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943955" y="424090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780233" y="5851984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859462" y="477382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4012050" y="531776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565396" y="5599274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976775" y="4773820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254541" y="4773820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239251" y="236701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100588" y="3677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820383" y="366167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99807" y="451547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677979" y="425269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377346" y="423879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533979" y="36749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253774" y="36595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93969" y="451254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972141" y="42497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671508" y="423586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828141" y="367202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547936" y="365663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339149" y="447907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633311" y="447614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585770" y="448637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905758" y="448118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563942" y="422358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263309" y="420968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99587" y="5820765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178816" y="474260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331404" y="528654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884750" y="5568055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96129" y="4742601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573895" y="4742601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419942" y="364584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139737" y="363045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8019161" y="448426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97333" y="422147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96700" y="420757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853333" y="364373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573128" y="362834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313323" y="448132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291495" y="42185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990862" y="42046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147495" y="364080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867290" y="362541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773297" y="523623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34" idx="0"/>
            <a:endCxn id="93" idx="2"/>
          </p:cNvCxnSpPr>
          <p:nvPr/>
        </p:nvCxnSpPr>
        <p:spPr>
          <a:xfrm flipV="1">
            <a:off x="2335213" y="2286076"/>
            <a:ext cx="5590474" cy="91642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8099587" y="2265202"/>
            <a:ext cx="106415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7925687" y="219607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4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8019161" y="237607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5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9169713" y="2104636"/>
            <a:ext cx="298383" cy="310013"/>
            <a:chOff x="-105878" y="1740168"/>
            <a:chExt cx="461666" cy="4616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7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8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9329632" y="2414649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9315245" y="839940"/>
            <a:ext cx="0" cy="126469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2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6360602" y="823739"/>
            <a:ext cx="29527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3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4833496" y="2114479"/>
            <a:ext cx="298383" cy="310013"/>
            <a:chOff x="-105878" y="1740168"/>
            <a:chExt cx="461666" cy="461665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5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6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08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3585883" y="21699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9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2235964" y="2323621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3687758" y="2366675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3827334" y="2255472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4988335" y="2401156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972142" y="823739"/>
            <a:ext cx="0" cy="12907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4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4948726" y="800237"/>
            <a:ext cx="89124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blipFill>
                <a:blip r:embed="rId23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blipFill>
                <a:blip r:embed="rId24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8" grpId="0" animBg="1"/>
      <p:bldP spid="39" grpId="0"/>
      <p:bldP spid="40" grpId="0" animBg="1"/>
      <p:bldP spid="41" grpId="0"/>
      <p:bldP spid="45" grpId="0" animBg="1"/>
      <p:bldP spid="46" grpId="0"/>
      <p:bldP spid="47" grpId="0" animBg="1"/>
      <p:bldP spid="48" grpId="0"/>
      <p:bldP spid="55" grpId="0" animBg="1"/>
      <p:bldP spid="56" grpId="0" animBg="1"/>
      <p:bldP spid="57" grpId="0"/>
      <p:bldP spid="64" grpId="0"/>
      <p:bldP spid="70" grpId="0" animBg="1"/>
      <p:bldP spid="71" grpId="0"/>
      <p:bldP spid="72" grpId="0" animBg="1"/>
      <p:bldP spid="73" grpId="0"/>
      <p:bldP spid="77" grpId="0" animBg="1"/>
      <p:bldP spid="78" grpId="0"/>
      <p:bldP spid="79" grpId="0" animBg="1"/>
      <p:bldP spid="80" grpId="0"/>
      <p:bldP spid="84" grpId="0" animBg="1"/>
      <p:bldP spid="85" grpId="0"/>
      <p:bldP spid="86" grpId="0" animBg="1"/>
      <p:bldP spid="87" grpId="0"/>
      <p:bldP spid="93" grpId="0" animBg="1"/>
      <p:bldP spid="108" grpId="0" animBg="1"/>
      <p:bldP spid="116" grpId="0"/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926403" y="451932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220565" y="451639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173024" y="4526627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493012" y="452143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6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151196" y="42638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850563" y="424994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686841" y="5861020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766070" y="478285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918658" y="532680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472004" y="5608310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4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883383" y="4782856"/>
            <a:ext cx="715161" cy="813431"/>
            <a:chOff x="3154887" y="3748362"/>
            <a:chExt cx="715161" cy="81343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161149" y="4782856"/>
            <a:ext cx="715161" cy="813431"/>
            <a:chOff x="1299972" y="3748362"/>
            <a:chExt cx="715161" cy="813431"/>
          </a:xfrm>
        </p:grpSpPr>
        <p:grpSp>
          <p:nvGrpSpPr>
            <p:cNvPr id="140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43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16641" y="22170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007196" y="368610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矩形 146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726991" y="367071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06415" y="452451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0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584587" y="426172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283954" y="424783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440587" y="368398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矩形 153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160382" y="366859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00577" y="452158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7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878749" y="42587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8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578116" y="424490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734749" y="368105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454544" y="366566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245757" y="448810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4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539919" y="44851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5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492378" y="449540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6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812366" y="449021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7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470550" y="423262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169917" y="421872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06195" y="5829801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085424" y="475163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238012" y="529558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791358" y="5577091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4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02737" y="4751637"/>
            <a:ext cx="715161" cy="813431"/>
            <a:chOff x="3154887" y="3748362"/>
            <a:chExt cx="715161" cy="81343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480503" y="4751637"/>
            <a:ext cx="715161" cy="813431"/>
            <a:chOff x="1299972" y="3748362"/>
            <a:chExt cx="715161" cy="813431"/>
          </a:xfrm>
        </p:grpSpPr>
        <p:grpSp>
          <p:nvGrpSpPr>
            <p:cNvPr id="180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83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326550" y="365488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矩形 185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046345" y="363949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925769" y="4493296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9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03941" y="423050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03308" y="42166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759941" y="365276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479736" y="363737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219931" y="449036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6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198103" y="422757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897470" y="421368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054103" y="364983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773898" y="363444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679905" y="532659"/>
            <a:ext cx="715161" cy="605813"/>
            <a:chOff x="635402" y="1337615"/>
            <a:chExt cx="715161" cy="605813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5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2870991" y="2260806"/>
            <a:ext cx="5667890" cy="9741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8733603" y="2267930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7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8538881" y="217080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08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8632355" y="235080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9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9763515" y="2116599"/>
            <a:ext cx="298383" cy="310013"/>
            <a:chOff x="-105878" y="1740168"/>
            <a:chExt cx="461666" cy="461665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11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2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14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679904" y="1198623"/>
            <a:ext cx="715161" cy="605813"/>
            <a:chOff x="635402" y="1337615"/>
            <a:chExt cx="715161" cy="605813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7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9923434" y="2426612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9912706" y="1514940"/>
            <a:ext cx="0" cy="5562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9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6282445" y="1501529"/>
            <a:ext cx="363026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20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5449352" y="2112923"/>
            <a:ext cx="298383" cy="310013"/>
            <a:chOff x="-105878" y="1740168"/>
            <a:chExt cx="461666" cy="461665"/>
          </a:xfrm>
        </p:grpSpPr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22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23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4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5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4226229" y="216858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26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225" idx="3"/>
          </p:cNvCxnSpPr>
          <p:nvPr/>
        </p:nvCxnSpPr>
        <p:spPr>
          <a:xfrm flipV="1">
            <a:off x="2876310" y="2322222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4328104" y="2365276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4443190" y="2253916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5604191" y="2399600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5601866" y="1501529"/>
            <a:ext cx="0" cy="6113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1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5578116" y="1514940"/>
            <a:ext cx="19957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4527" r="-205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r="-997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67" r="-1333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0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605315" y="444796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899477" y="444503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851936" y="4455263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171924" y="445007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830108" y="41924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529475" y="417858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365753" y="5789656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444982" y="471149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597570" y="525543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150916" y="5536946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562295" y="4711492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840061" y="4711492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58648" y="19618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86108" y="361473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405903" y="359934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285327" y="445315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263499" y="419036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962866" y="417646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119499" y="361262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839294" y="35972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579489" y="445022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557661" y="418743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257028" y="417353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413661" y="360969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133456" y="359430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7924669" y="441674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218831" y="44138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171290" y="442404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491278" y="441885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149462" y="416125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6848829" y="41473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7685107" y="5758437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7764336" y="468027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7916924" y="522422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470270" y="5505727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8881649" y="4680273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159415" y="4680273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005462" y="358351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6725257" y="356812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604681" y="442193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582853" y="415914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282220" y="414524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438853" y="358140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158648" y="356601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8898843" y="441900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8877015" y="41562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576382" y="414231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8733015" y="357847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452810" y="356308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514635" y="830698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514634" y="1496662"/>
            <a:ext cx="715161" cy="605813"/>
            <a:chOff x="635402" y="1337615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7381176" y="1141762"/>
            <a:ext cx="715161" cy="605813"/>
            <a:chOff x="635402" y="1337615"/>
            <a:chExt cx="715161" cy="60581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79488" y="1444668"/>
            <a:ext cx="120168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5514634" y="734767"/>
            <a:ext cx="664854" cy="146472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9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97825" y="1538587"/>
            <a:ext cx="715161" cy="605813"/>
            <a:chOff x="635402" y="1337615"/>
            <a:chExt cx="715161" cy="60581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201198" y="1582470"/>
            <a:ext cx="4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lumMod val="110000"/>
                      <a:satMod val="105000"/>
                      <a:tint val="67000"/>
                    </a:srgbClr>
                  </a:gs>
                  <a:gs pos="50000">
                    <a:srgbClr val="4472C4">
                      <a:lumMod val="105000"/>
                      <a:satMod val="103000"/>
                      <a:tint val="73000"/>
                    </a:srgbClr>
                  </a:gs>
                  <a:gs pos="100000">
                    <a:srgbClr val="4472C4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4000056" y="1246586"/>
            <a:ext cx="715162" cy="1271777"/>
            <a:chOff x="2942081" y="1373762"/>
            <a:chExt cx="715162" cy="1271777"/>
          </a:xfrm>
        </p:grpSpPr>
        <p:grpSp>
          <p:nvGrpSpPr>
            <p:cNvPr id="105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384276" y="1034238"/>
            <a:ext cx="3470446" cy="16630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3" grpId="0" animBg="1"/>
      <p:bldP spid="1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6.Transformer——Positional Encoding </a:t>
            </a:r>
          </a:p>
        </p:txBody>
      </p:sp>
      <p:sp>
        <p:nvSpPr>
          <p:cNvPr id="3" name="矩形 2"/>
          <p:cNvSpPr/>
          <p:nvPr/>
        </p:nvSpPr>
        <p:spPr>
          <a:xfrm>
            <a:off x="740123" y="1483156"/>
            <a:ext cx="57594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2266968"/>
            <a:ext cx="5588876" cy="30732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52288" y="1483156"/>
            <a:ext cx="445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绝对位置编码，每个位置一个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352288" y="19040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相对位置编码</a:t>
            </a: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04" y="2435717"/>
            <a:ext cx="3687759" cy="24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8278" y="831341"/>
            <a:ext cx="9833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注意力算子</a:t>
            </a:r>
            <a:r>
              <a:rPr lang="zh-CN" altLang="en-US"/>
              <a:t>达到的目的是</a:t>
            </a:r>
            <a:r>
              <a:rPr lang="zh-CN" altLang="en-US" b="1">
                <a:solidFill>
                  <a:srgbClr val="FF6600"/>
                </a:solidFill>
              </a:rPr>
              <a:t>基于查询向量对一组表征信息进行聚合</a:t>
            </a:r>
            <a:r>
              <a:rPr lang="zh-CN" altLang="en-US"/>
              <a:t>。回到建模依赖关系的问题上</a:t>
            </a:r>
            <a:r>
              <a:rPr lang="zh-CN" altLang="en-US" smtClean="0"/>
              <a:t>。</a:t>
            </a:r>
            <a:r>
              <a:rPr lang="zh-CN" altLang="en-US" b="1" smtClean="0">
                <a:solidFill>
                  <a:srgbClr val="FF6600"/>
                </a:solidFill>
              </a:rPr>
              <a:t>既</a:t>
            </a:r>
            <a:r>
              <a:rPr lang="zh-CN" altLang="en-US" b="1">
                <a:solidFill>
                  <a:srgbClr val="FF6600"/>
                </a:solidFill>
              </a:rPr>
              <a:t>然每个词都可能对其他词产生依赖，那我们让每个词都用注意力算子从其他词那里聚合信息不就好了嘛！这便是自注意力 </a:t>
            </a:r>
            <a:r>
              <a:rPr lang="en-US" altLang="zh-CN" b="1">
                <a:solidFill>
                  <a:srgbClr val="FF6600"/>
                </a:solidFill>
              </a:rPr>
              <a:t>(Self-Attention) </a:t>
            </a:r>
            <a:r>
              <a:rPr lang="zh-CN" altLang="en-US" b="1">
                <a:solidFill>
                  <a:srgbClr val="FF6600"/>
                </a:solidFill>
              </a:rPr>
              <a:t>的动机</a:t>
            </a:r>
            <a:r>
              <a:rPr lang="zh-CN" altLang="en-US" b="1" smtClean="0">
                <a:solidFill>
                  <a:srgbClr val="FF6600"/>
                </a:solidFill>
              </a:rPr>
              <a:t>。</a:t>
            </a:r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对</a:t>
            </a:r>
            <a:r>
              <a:rPr lang="zh-CN" altLang="en-US"/>
              <a:t>于第 </a:t>
            </a:r>
            <a:r>
              <a:rPr lang="en-US" altLang="zh-CN"/>
              <a:t>i </a:t>
            </a:r>
            <a:r>
              <a:rPr lang="zh-CN" altLang="en-US"/>
              <a:t>个词，我们可以根据其</a:t>
            </a:r>
            <a:r>
              <a:rPr lang="zh-CN" altLang="en-US" b="1">
                <a:solidFill>
                  <a:srgbClr val="FF6600"/>
                </a:solidFill>
              </a:rPr>
              <a:t>词向量 </a:t>
            </a:r>
            <a:r>
              <a:rPr lang="en-US" altLang="zh-CN" b="1">
                <a:solidFill>
                  <a:srgbClr val="FF6600"/>
                </a:solidFill>
              </a:rPr>
              <a:t>x{i} </a:t>
            </a:r>
            <a:r>
              <a:rPr lang="zh-CN" altLang="en-US"/>
              <a:t>算出其对应的</a:t>
            </a:r>
            <a:r>
              <a:rPr lang="zh-CN" altLang="en-US" b="1">
                <a:solidFill>
                  <a:srgbClr val="FF6600"/>
                </a:solidFill>
              </a:rPr>
              <a:t>查询向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Q</a:t>
            </a:r>
            <a:r>
              <a:rPr lang="zh-CN" altLang="en-US" b="1" smtClean="0">
                <a:solidFill>
                  <a:srgbClr val="FF6600"/>
                </a:solidFill>
              </a:rPr>
              <a:t>、</a:t>
            </a:r>
            <a:r>
              <a:rPr lang="zh-CN" altLang="en-US" b="1">
                <a:solidFill>
                  <a:srgbClr val="FF6600"/>
                </a:solidFill>
              </a:rPr>
              <a:t>地址向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K</a:t>
            </a:r>
            <a:r>
              <a:rPr lang="zh-CN" altLang="en-US" smtClean="0"/>
              <a:t>以</a:t>
            </a:r>
            <a:r>
              <a:rPr lang="zh-CN" altLang="en-US"/>
              <a:t>及</a:t>
            </a:r>
            <a:r>
              <a:rPr lang="zh-CN" altLang="en-US" b="1">
                <a:solidFill>
                  <a:srgbClr val="FF6600"/>
                </a:solidFill>
              </a:rPr>
              <a:t>内容向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在进行表征聚合时，</a:t>
            </a:r>
            <a:r>
              <a:rPr lang="en-US" altLang="zh-CN" b="1">
                <a:solidFill>
                  <a:srgbClr val="FF6600"/>
                </a:solidFill>
              </a:rPr>
              <a:t>q </a:t>
            </a:r>
            <a:r>
              <a:rPr lang="zh-CN" altLang="en-US" b="1">
                <a:solidFill>
                  <a:srgbClr val="FF6600"/>
                </a:solidFill>
              </a:rPr>
              <a:t>来自要求表征的词</a:t>
            </a:r>
            <a:r>
              <a:rPr lang="zh-CN" altLang="en-US"/>
              <a:t>，</a:t>
            </a:r>
            <a:r>
              <a:rPr lang="en-US" altLang="zh-CN" b="1">
                <a:solidFill>
                  <a:srgbClr val="FF6600"/>
                </a:solidFill>
              </a:rPr>
              <a:t>k </a:t>
            </a:r>
            <a:r>
              <a:rPr lang="zh-CN" altLang="en-US" b="1">
                <a:solidFill>
                  <a:srgbClr val="FF6600"/>
                </a:solidFill>
              </a:rPr>
              <a:t>和 </a:t>
            </a:r>
            <a:r>
              <a:rPr lang="en-US" altLang="zh-CN" b="1">
                <a:solidFill>
                  <a:srgbClr val="FF6600"/>
                </a:solidFill>
              </a:rPr>
              <a:t>v </a:t>
            </a:r>
            <a:r>
              <a:rPr lang="zh-CN" altLang="en-US" b="1">
                <a:solidFill>
                  <a:srgbClr val="FF6600"/>
                </a:solidFill>
              </a:rPr>
              <a:t>来自所有词 </a:t>
            </a:r>
            <a:r>
              <a:rPr lang="en-US" altLang="zh-CN" b="1">
                <a:solidFill>
                  <a:srgbClr val="FF6600"/>
                </a:solidFill>
              </a:rPr>
              <a:t>(</a:t>
            </a:r>
            <a:r>
              <a:rPr lang="zh-CN" altLang="en-US" b="1">
                <a:solidFill>
                  <a:srgbClr val="FF6600"/>
                </a:solidFill>
              </a:rPr>
              <a:t>包括要求表征的词本身</a:t>
            </a:r>
            <a:r>
              <a:rPr lang="en-US" altLang="zh-CN" b="1">
                <a:solidFill>
                  <a:srgbClr val="FF6600"/>
                </a:solidFill>
              </a:rPr>
              <a:t>)</a:t>
            </a:r>
            <a:r>
              <a:rPr lang="zh-CN" altLang="en-US"/>
              <a:t>。</a:t>
            </a:r>
            <a:r>
              <a:rPr lang="en-US" altLang="zh-CN"/>
              <a:t>"</a:t>
            </a:r>
            <a:r>
              <a:rPr lang="zh-CN" altLang="en-US" b="1"/>
              <a:t>自注意力 </a:t>
            </a:r>
            <a:r>
              <a:rPr lang="en-US" altLang="zh-CN" b="1"/>
              <a:t>(Self-Attention)" </a:t>
            </a:r>
            <a:r>
              <a:rPr lang="zh-CN" altLang="en-US" b="1"/>
              <a:t>中之所以有 </a:t>
            </a:r>
            <a:r>
              <a:rPr lang="en-US" altLang="zh-CN" b="1"/>
              <a:t>"</a:t>
            </a:r>
            <a:r>
              <a:rPr lang="zh-CN" altLang="en-US" b="1"/>
              <a:t>自 </a:t>
            </a:r>
            <a:r>
              <a:rPr lang="en-US" altLang="zh-CN" b="1"/>
              <a:t>(Self)"</a:t>
            </a:r>
            <a:r>
              <a:rPr lang="zh-CN" altLang="en-US" b="1"/>
              <a:t>，是因为</a:t>
            </a:r>
            <a:r>
              <a:rPr lang="zh-CN" altLang="en-US">
                <a:solidFill>
                  <a:srgbClr val="FF6600"/>
                </a:solidFill>
              </a:rPr>
              <a:t>查询、地址和内容的角色均来自同一个序列</a:t>
            </a:r>
            <a:r>
              <a:rPr lang="zh-CN" altLang="en-US" smtClean="0">
                <a:solidFill>
                  <a:srgbClr val="FF6600"/>
                </a:solidFill>
              </a:rPr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自注意力算子的引入解决了循环神经网络的两个问题：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第 </a:t>
            </a:r>
            <a:r>
              <a:rPr lang="en-US" altLang="zh-CN" u="sng"/>
              <a:t>i </a:t>
            </a:r>
            <a:r>
              <a:rPr lang="zh-CN" altLang="en-US" u="sng"/>
              <a:t>个词表征 </a:t>
            </a:r>
            <a:r>
              <a:rPr lang="en-US" altLang="zh-CN" u="sng"/>
              <a:t>h{i} </a:t>
            </a:r>
            <a:r>
              <a:rPr lang="zh-CN" altLang="en-US" u="sng"/>
              <a:t>的构建可以同时基于双向的语境；</a:t>
            </a:r>
            <a:endParaRPr lang="en-US" altLang="zh-CN" u="sn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词间不管依赖距离多长，都只间隔了一次运算操作</a:t>
            </a:r>
            <a:r>
              <a:rPr lang="zh-CN" altLang="en-US" u="sng" smtClean="0"/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自注意力算子会引入新的问</a:t>
            </a:r>
            <a:r>
              <a:rPr lang="zh-CN" altLang="en-US" smtClean="0"/>
              <a:t>题</a:t>
            </a:r>
            <a:r>
              <a:rPr lang="en-US" altLang="zh-CN"/>
              <a:t>——</a:t>
            </a:r>
            <a:r>
              <a:rPr lang="zh-CN" altLang="en-US" b="1" u="sng" smtClean="0">
                <a:solidFill>
                  <a:srgbClr val="FF6600"/>
                </a:solidFill>
              </a:rPr>
              <a:t>词</a:t>
            </a:r>
            <a:r>
              <a:rPr lang="zh-CN" altLang="en-US" b="1" u="sng">
                <a:solidFill>
                  <a:srgbClr val="FF6600"/>
                </a:solidFill>
              </a:rPr>
              <a:t>的相对位置的信息被丢弃</a:t>
            </a:r>
            <a:r>
              <a:rPr lang="zh-CN" altLang="en-US" b="1" u="sng" smtClean="0">
                <a:solidFill>
                  <a:srgbClr val="FF6600"/>
                </a:solidFill>
              </a:rPr>
              <a:t>了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例如：</a:t>
            </a:r>
            <a:r>
              <a:rPr lang="en-US" altLang="zh-CN" smtClean="0"/>
              <a:t>["</a:t>
            </a:r>
            <a:r>
              <a:rPr lang="zh-CN" altLang="en-US"/>
              <a:t>我</a:t>
            </a:r>
            <a:r>
              <a:rPr lang="en-US" altLang="zh-CN"/>
              <a:t>1", "</a:t>
            </a:r>
            <a:r>
              <a:rPr lang="zh-CN" altLang="en-US"/>
              <a:t>今天</a:t>
            </a:r>
            <a:r>
              <a:rPr lang="en-US" altLang="zh-CN"/>
              <a:t>2", "</a:t>
            </a:r>
            <a:r>
              <a:rPr lang="zh-CN" altLang="en-US"/>
              <a:t>很</a:t>
            </a:r>
            <a:r>
              <a:rPr lang="en-US" altLang="zh-CN"/>
              <a:t>3", “</a:t>
            </a:r>
            <a:r>
              <a:rPr lang="zh-CN" altLang="en-US"/>
              <a:t>开心</a:t>
            </a:r>
            <a:r>
              <a:rPr lang="en-US" altLang="zh-CN"/>
              <a:t>4”, “&lt;</a:t>
            </a:r>
            <a:r>
              <a:rPr lang="zh-CN" altLang="en-US"/>
              <a:t>逗号</a:t>
            </a:r>
            <a:r>
              <a:rPr lang="en-US" altLang="zh-CN"/>
              <a:t>&gt;5”, “</a:t>
            </a:r>
            <a:r>
              <a:rPr lang="zh-CN" altLang="en-US"/>
              <a:t>因为</a:t>
            </a:r>
            <a:r>
              <a:rPr lang="en-US" altLang="zh-CN"/>
              <a:t>6”, “</a:t>
            </a:r>
            <a:r>
              <a:rPr lang="zh-CN" altLang="en-US"/>
              <a:t>我</a:t>
            </a:r>
            <a:r>
              <a:rPr lang="en-US" altLang="zh-CN"/>
              <a:t>7”, “</a:t>
            </a:r>
            <a:r>
              <a:rPr lang="zh-CN" altLang="en-US"/>
              <a:t>中</a:t>
            </a:r>
            <a:r>
              <a:rPr lang="en-US" altLang="zh-CN"/>
              <a:t>8”, “</a:t>
            </a:r>
            <a:r>
              <a:rPr lang="zh-CN" altLang="en-US"/>
              <a:t>了</a:t>
            </a:r>
            <a:r>
              <a:rPr lang="en-US" altLang="zh-CN"/>
              <a:t>9”, “</a:t>
            </a:r>
            <a:r>
              <a:rPr lang="zh-CN" altLang="en-US"/>
              <a:t>彩票</a:t>
            </a:r>
            <a:r>
              <a:rPr lang="en-US" altLang="zh-CN"/>
              <a:t>10”]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解</a:t>
            </a:r>
            <a:r>
              <a:rPr lang="zh-CN" altLang="en-US"/>
              <a:t>决这个问题的方法是</a:t>
            </a:r>
            <a:r>
              <a:rPr lang="zh-CN" altLang="en-US" b="1" u="sng">
                <a:solidFill>
                  <a:srgbClr val="FF6600"/>
                </a:solidFill>
              </a:rPr>
              <a:t>将位置作为词表征的一部分一并输入模型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采用的是简单粗暴的加法</a:t>
            </a:r>
            <a:r>
              <a:rPr lang="zh-CN" altLang="en-US" smtClean="0"/>
              <a:t>：</a:t>
            </a:r>
            <a:r>
              <a:rPr lang="en-US" altLang="zh-CN" smtClean="0"/>
              <a:t>“</a:t>
            </a:r>
            <a:r>
              <a:rPr lang="zh-CN" altLang="en-US" smtClean="0"/>
              <a:t>我 </a:t>
            </a:r>
            <a:r>
              <a:rPr lang="en-US" altLang="zh-CN" smtClean="0"/>
              <a:t>1” </a:t>
            </a:r>
            <a:r>
              <a:rPr lang="zh-CN" altLang="en-US"/>
              <a:t>和「我 </a:t>
            </a:r>
            <a:r>
              <a:rPr lang="en-US" altLang="zh-CN"/>
              <a:t>7</a:t>
            </a:r>
            <a:r>
              <a:rPr lang="zh-CN" altLang="en-US"/>
              <a:t>」的表征分别</a:t>
            </a:r>
            <a:r>
              <a:rPr lang="zh-CN" altLang="en-US" smtClean="0"/>
              <a:t>为</a:t>
            </a:r>
            <a:r>
              <a:rPr lang="en-US" altLang="zh-CN"/>
              <a:t>,</a:t>
            </a:r>
            <a:endParaRPr lang="en-US" altLang="zh-CN" smtClean="0">
              <a:solidFill>
                <a:srgbClr val="FF6600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Positional Encoding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3" y="1960867"/>
            <a:ext cx="2104696" cy="2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1" y="5202616"/>
            <a:ext cx="1466850" cy="8191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45868" y="5170520"/>
            <a:ext cx="7532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 </a:t>
            </a:r>
            <a:r>
              <a:rPr lang="en-US" altLang="zh-CN"/>
              <a:t>p1 </a:t>
            </a:r>
            <a:r>
              <a:rPr lang="zh-CN" altLang="en-US"/>
              <a:t>和 </a:t>
            </a:r>
            <a:r>
              <a:rPr lang="en-US" altLang="zh-CN"/>
              <a:t>p7 </a:t>
            </a:r>
            <a:r>
              <a:rPr lang="zh-CN" altLang="en-US"/>
              <a:t>是位置 </a:t>
            </a:r>
            <a:r>
              <a:rPr lang="en-US" altLang="zh-CN"/>
              <a:t>1 </a:t>
            </a:r>
            <a:r>
              <a:rPr lang="zh-CN" altLang="en-US"/>
              <a:t>和 </a:t>
            </a:r>
            <a:r>
              <a:rPr lang="en-US" altLang="zh-CN"/>
              <a:t>7 </a:t>
            </a:r>
            <a:r>
              <a:rPr lang="zh-CN" altLang="en-US"/>
              <a:t>对应的位置编码 </a:t>
            </a:r>
            <a:r>
              <a:rPr lang="en-US" altLang="zh-CN"/>
              <a:t>(Position Embedding)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在</a:t>
            </a:r>
            <a:r>
              <a:rPr lang="en-US" altLang="zh-CN" b="1">
                <a:solidFill>
                  <a:srgbClr val="FF6600"/>
                </a:solidFill>
              </a:rPr>
              <a:t>RNN</a:t>
            </a:r>
            <a:r>
              <a:rPr lang="zh-CN" altLang="en-US" b="1">
                <a:solidFill>
                  <a:srgbClr val="FF6600"/>
                </a:solidFill>
              </a:rPr>
              <a:t>里，相对位置决定了计算的顺序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在 </a:t>
            </a:r>
            <a:r>
              <a:rPr lang="en-US" altLang="zh-CN" b="1">
                <a:solidFill>
                  <a:srgbClr val="FF6600"/>
                </a:solidFill>
              </a:rPr>
              <a:t>Transformer </a:t>
            </a:r>
            <a:r>
              <a:rPr lang="zh-CN" altLang="en-US" b="1" smtClean="0">
                <a:solidFill>
                  <a:srgbClr val="FF6600"/>
                </a:solidFill>
              </a:rPr>
              <a:t>里</a:t>
            </a:r>
            <a:r>
              <a:rPr lang="zh-CN" altLang="en-US" b="1">
                <a:solidFill>
                  <a:srgbClr val="FF6600"/>
                </a:solidFill>
              </a:rPr>
              <a:t>，</a:t>
            </a:r>
            <a:r>
              <a:rPr lang="zh-CN" altLang="en-US" b="1" smtClean="0">
                <a:solidFill>
                  <a:srgbClr val="FF6600"/>
                </a:solidFill>
              </a:rPr>
              <a:t>相</a:t>
            </a:r>
            <a:r>
              <a:rPr lang="zh-CN" altLang="en-US" b="1">
                <a:solidFill>
                  <a:srgbClr val="FF6600"/>
                </a:solidFill>
              </a:rPr>
              <a:t>对位置</a:t>
            </a:r>
            <a:r>
              <a:rPr lang="zh-CN" altLang="en-US" b="1" smtClean="0">
                <a:solidFill>
                  <a:srgbClr val="FF6600"/>
                </a:solidFill>
              </a:rPr>
              <a:t>则是</a:t>
            </a:r>
            <a:r>
              <a:rPr lang="zh-CN" altLang="en-US" b="1">
                <a:solidFill>
                  <a:srgbClr val="FF6600"/>
                </a:solidFill>
              </a:rPr>
              <a:t>决定了词的表征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92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B1B265-B010-AA48-8B3A-D44A0453B207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2898407" y="617364"/>
            <a:ext cx="5725262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怎么确定 </a:t>
            </a:r>
            <a:r>
              <a:rPr lang="en-US" altLang="zh-CN" dirty="0"/>
              <a:t>(</a:t>
            </a:r>
            <a:r>
              <a:rPr lang="zh-CN" altLang="en-US" dirty="0"/>
              <a:t>输入→输出</a:t>
            </a:r>
            <a:r>
              <a:rPr lang="en-US" altLang="zh-CN" dirty="0"/>
              <a:t>) </a:t>
            </a:r>
            <a:r>
              <a:rPr lang="zh-CN" altLang="en-US" dirty="0"/>
              <a:t>对，即模型的预测任务</a:t>
            </a:r>
            <a:endParaRPr lang="en-US" altLang="zh-CN" dirty="0"/>
          </a:p>
          <a:p>
            <a:r>
              <a:rPr lang="zh-CN" altLang="en-US" dirty="0"/>
              <a:t>这个模型怎么设计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120" r="18379"/>
          <a:stretch/>
        </p:blipFill>
        <p:spPr>
          <a:xfrm>
            <a:off x="0" y="834936"/>
            <a:ext cx="4291264" cy="5608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65" r="4140"/>
          <a:stretch/>
        </p:blipFill>
        <p:spPr>
          <a:xfrm>
            <a:off x="4422228" y="1006081"/>
            <a:ext cx="6850117" cy="526623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81151" y="534669"/>
            <a:ext cx="430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5"/>
              </a:rPr>
              <a:t>https://www.bilibili.com/video/av58239477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Contextual Word Embedding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Word </a:t>
            </a:r>
            <a:r>
              <a:rPr lang="en-US" altLang="zh-CN"/>
              <a:t>Embedding </a:t>
            </a:r>
            <a:r>
              <a:rPr lang="zh-CN" altLang="en-US"/>
              <a:t>无上下</a:t>
            </a:r>
            <a:r>
              <a:rPr lang="zh-CN" altLang="en-US" smtClean="0"/>
              <a:t>文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监</a:t>
            </a:r>
            <a:r>
              <a:rPr lang="zh-CN" altLang="en-US"/>
              <a:t>督数据太</a:t>
            </a:r>
            <a:r>
              <a:rPr lang="zh-CN" altLang="en-US" smtClean="0"/>
              <a:t>少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解</a:t>
            </a:r>
            <a:r>
              <a:rPr lang="zh-CN" altLang="en-US"/>
              <a:t>决方法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Contextual Word </a:t>
            </a:r>
            <a:r>
              <a:rPr lang="en-US" altLang="zh-CN" smtClean="0"/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无</a:t>
            </a:r>
            <a:r>
              <a:rPr lang="zh-CN" altLang="en-US"/>
              <a:t>监</a:t>
            </a:r>
            <a:r>
              <a:rPr lang="zh-CN" altLang="en-US" smtClean="0"/>
              <a:t>督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考</a:t>
            </a:r>
            <a:r>
              <a:rPr lang="zh-CN" altLang="en-US"/>
              <a:t>虑上下文的</a:t>
            </a:r>
            <a:r>
              <a:rPr lang="en-US" altLang="zh-CN"/>
              <a:t>Embedding</a:t>
            </a:r>
            <a:endParaRPr lang="zh-CN" altLang="en-US"/>
          </a:p>
        </p:txBody>
      </p:sp>
      <p:pic>
        <p:nvPicPr>
          <p:cNvPr id="9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3" y="5108809"/>
            <a:ext cx="1024758" cy="1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53" y="3578371"/>
            <a:ext cx="2561992" cy="25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96" y="3370098"/>
            <a:ext cx="2763469" cy="27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77" y="1627501"/>
            <a:ext cx="4874269" cy="45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86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E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47" y="78262"/>
            <a:ext cx="931581" cy="9315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0180" y="834936"/>
            <a:ext cx="277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多层双向的</a:t>
            </a:r>
            <a:r>
              <a:rPr lang="en-US" altLang="zh-CN" sz="2000" b="1" smtClean="0">
                <a:latin typeface="Roboto-Regular"/>
                <a:ea typeface="黑体" panose="02010609060101010101" pitchFamily="49" charset="-122"/>
              </a:rPr>
              <a:t>LSTM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b="1">
                <a:latin typeface="Roboto-Regular"/>
                <a:ea typeface="黑体" panose="02010609060101010101" pitchFamily="49" charset="-122"/>
              </a:rPr>
              <a:t>NNLM</a:t>
            </a:r>
            <a:endParaRPr lang="zh-CN" altLang="en-US" sz="20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25891" y="4951412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25892" y="358275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25891" y="451989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60190" y="601435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614378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9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25699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20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1006033" y="566032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1017593" y="470548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1018326" y="424989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66320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66321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66320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46462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58022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58755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94457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94458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94457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74599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86159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86892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1511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90562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716074" y="379070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6449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23110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42318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80449" y="501357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901590" y="36349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63861" y="4975481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63862" y="3606824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63861" y="4543966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98160" y="603842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47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52348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48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63669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49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44003" y="568439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55563" y="472955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56296" y="427396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604290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604291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604290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5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84432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95992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96725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32427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32428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32427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61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112569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24129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24862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9481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8532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4044" y="381477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44419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61080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80288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718419" y="5037647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39560" y="365905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2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714357" y="3659051"/>
            <a:ext cx="759210" cy="1840261"/>
            <a:chOff x="4517259" y="3785669"/>
            <a:chExt cx="759210" cy="1840261"/>
          </a:xfrm>
        </p:grpSpPr>
        <p:cxnSp>
          <p:nvCxnSpPr>
            <p:cNvPr id="73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37449" y="2185801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37448" y="3122943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79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29150" y="330852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29883" y="2852943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77878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77877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3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69579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70312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906015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906014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97716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98449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602119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27631" y="239375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53875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913147" y="223802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61236" y="2219976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61235" y="3157118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5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52937" y="334270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53670" y="2887118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601665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601664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9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93366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94099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29802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29801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3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121503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122236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5906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1418" y="242793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77662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36934" y="227220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9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721233" y="2250345"/>
            <a:ext cx="740002" cy="461665"/>
            <a:chOff x="4536467" y="3785669"/>
            <a:chExt cx="740002" cy="461665"/>
          </a:xfrm>
        </p:grpSpPr>
        <p:cxnSp>
          <p:nvCxnSpPr>
            <p:cNvPr id="110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2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65038" y="3802581"/>
            <a:ext cx="408669" cy="1707500"/>
            <a:chOff x="4350364" y="2838628"/>
            <a:chExt cx="408669" cy="1707500"/>
          </a:xfrm>
        </p:grpSpPr>
        <p:grpSp>
          <p:nvGrpSpPr>
            <p:cNvPr id="113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17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67690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55836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9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64910" y="1829576"/>
            <a:ext cx="408669" cy="1707500"/>
            <a:chOff x="4350364" y="2838628"/>
            <a:chExt cx="408669" cy="1707500"/>
          </a:xfrm>
        </p:grpSpPr>
        <p:grpSp>
          <p:nvGrpSpPr>
            <p:cNvPr id="120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24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77315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65461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895923" y="122049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Which one should we use???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blipFill>
                <a:blip r:embed="rId4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52937" y="196590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93366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121503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29150" y="188223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69579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97716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74270" y="149954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2018177" y="15335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43134" y="154101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706668" y="1551373"/>
            <a:ext cx="2730529" cy="546443"/>
            <a:chOff x="5566240" y="1507403"/>
            <a:chExt cx="2730529" cy="546443"/>
          </a:xfrm>
        </p:grpSpPr>
        <p:sp>
          <p:nvSpPr>
            <p:cNvPr id="140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3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6" y="728928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930" y="474085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OpenAI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/>
              <a:t> </a:t>
            </a:r>
            <a:r>
              <a:rPr lang="en-US" altLang="zh-CN"/>
              <a:t>Contextual Word Embedding </a:t>
            </a:r>
            <a:r>
              <a:rPr lang="zh-CN" altLang="en-US"/>
              <a:t>作为特</a:t>
            </a:r>
            <a:r>
              <a:rPr lang="zh-CN" altLang="en-US" smtClean="0"/>
              <a:t>征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不</a:t>
            </a:r>
            <a:r>
              <a:rPr lang="zh-CN" altLang="en-US"/>
              <a:t>适合特定任</a:t>
            </a:r>
            <a:r>
              <a:rPr lang="zh-CN" altLang="en-US" smtClean="0"/>
              <a:t>务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/>
              <a:t>OpenAI GPT </a:t>
            </a:r>
            <a:r>
              <a:rPr lang="zh-CN" altLang="en-US"/>
              <a:t>的改</a:t>
            </a:r>
            <a:r>
              <a:rPr lang="zh-CN" altLang="en-US" smtClean="0"/>
              <a:t>进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使</a:t>
            </a:r>
            <a:r>
              <a:rPr lang="zh-CN" altLang="en-US"/>
              <a:t>用</a:t>
            </a:r>
            <a:r>
              <a:rPr lang="en-US" altLang="zh-CN"/>
              <a:t>Transformer </a:t>
            </a:r>
            <a:r>
              <a:rPr lang="zh-CN" altLang="en-US"/>
              <a:t>替代</a:t>
            </a:r>
            <a:r>
              <a:rPr lang="en-US" altLang="zh-CN" smtClean="0"/>
              <a:t>RNN/LSTM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没有</a:t>
            </a:r>
            <a:r>
              <a:rPr lang="en-US" altLang="zh-CN"/>
              <a:t>Encoder </a:t>
            </a:r>
            <a:r>
              <a:rPr lang="zh-CN" altLang="en-US"/>
              <a:t>的</a:t>
            </a:r>
            <a:r>
              <a:rPr lang="en-US" altLang="zh-CN" smtClean="0"/>
              <a:t>Transformer</a:t>
            </a:r>
            <a:r>
              <a:rPr lang="zh-CN" altLang="en-US" smtClean="0"/>
              <a:t>（只用了</a:t>
            </a:r>
            <a:r>
              <a:rPr lang="en-US" altLang="zh-CN" smtClean="0"/>
              <a:t>Decoder</a:t>
            </a:r>
            <a:r>
              <a:rPr lang="zh-CN" altLang="en-US" smtClean="0"/>
              <a:t>部分）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根据任务</a:t>
            </a:r>
            <a:r>
              <a:rPr lang="en-US" altLang="zh-CN" smtClean="0"/>
              <a:t>Fine-Tuning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2" y="3108415"/>
            <a:ext cx="8029575" cy="3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8721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Bidirectional Encoder Representations </a:t>
            </a:r>
            <a:endParaRPr kumimoji="1" lang="en-US" altLang="zh-CN" sz="280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Transformers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2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0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7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3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F19A61-A992-B14C-8852-78BD7C8AF856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6C92F8-9DB1-C442-9364-FC58A60ACEC0}"/>
              </a:ext>
            </a:extLst>
          </p:cNvPr>
          <p:cNvSpPr/>
          <p:nvPr/>
        </p:nvSpPr>
        <p:spPr>
          <a:xfrm>
            <a:off x="4666570" y="1372958"/>
            <a:ext cx="5759450" cy="3737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任何任务都可以用来做表征学习：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情感分析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输入句子，判断句子是正向情感还是负向情感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，机器翻译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输入中文，输出英文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但是这些任务的缺点是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需要大量的人工标注，这些标注耗时耗力。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当标注量不够时，模型很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容易学出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“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三长一短选最短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”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的取巧方案</a:t>
            </a:r>
            <a:endParaRPr lang="en-US" altLang="zh-CN" b="1" dirty="0">
              <a:solidFill>
                <a:srgbClr val="FC7714"/>
              </a:solidFill>
              <a:latin typeface="Rockwell" panose="02060603020205020403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分布式语义假设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(Distributional Hypothesis)</a:t>
            </a:r>
            <a:endParaRPr lang="en-US" altLang="zh-CN" b="1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sz="1600" dirty="0">
                <a:solidFill>
                  <a:srgbClr val="000000"/>
                </a:solidFill>
                <a:latin typeface="Rockwell" panose="02060603020205020403" pitchFamily="18" charset="0"/>
              </a:rPr>
              <a:t>我们可以</a:t>
            </a:r>
            <a:r>
              <a:rPr lang="zh-CN" altLang="zh-CN" sz="1600" dirty="0">
                <a:solidFill>
                  <a:srgbClr val="FC7714"/>
                </a:solidFill>
                <a:latin typeface="Rockwell" panose="02060603020205020403" pitchFamily="18" charset="0"/>
              </a:rPr>
              <a:t>通过一个词出现的语境知道这个词的意思。</a:t>
            </a:r>
            <a:endParaRPr lang="en-US" altLang="zh-CN" sz="16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我们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可以将输入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x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定为目标词的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语境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，输出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y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目标词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。这个任务的优点是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我们并不需要人工标注的数据，只需要许多有意义的语段就可以了。</a:t>
            </a:r>
            <a:endParaRPr lang="zh-C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4530084" y="5566038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貌似，现在很多大厂就是这么操作的。。。</a:t>
            </a:r>
          </a:p>
        </p:txBody>
      </p:sp>
    </p:spTree>
    <p:extLst>
      <p:ext uri="{BB962C8B-B14F-4D97-AF65-F5344CB8AC3E}">
        <p14:creationId xmlns:p14="http://schemas.microsoft.com/office/powerpoint/2010/main" val="39250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5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01F8695-A3F7-C84E-9267-12F353B38AEC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分布式语义假设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4209415" y="1237781"/>
            <a:ext cx="6281873" cy="289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u="sng" dirty="0"/>
              <a:t>如何更精细地</a:t>
            </a:r>
            <a:r>
              <a:rPr lang="zh-CN" altLang="en-US" i="1" u="sng" dirty="0">
                <a:solidFill>
                  <a:srgbClr val="FC7714"/>
                </a:solidFill>
              </a:rPr>
              <a:t>建模</a:t>
            </a:r>
            <a:r>
              <a:rPr lang="zh-CN" altLang="en-US" b="1" i="1" u="sng" dirty="0">
                <a:solidFill>
                  <a:srgbClr val="FC7714"/>
                </a:solidFill>
              </a:rPr>
              <a:t>语境</a:t>
            </a:r>
            <a:r>
              <a:rPr lang="zh-CN" altLang="en-US" i="1" u="sng" dirty="0"/>
              <a:t>，得到其</a:t>
            </a:r>
            <a:r>
              <a:rPr lang="zh-CN" altLang="en-US" i="1" u="sng" dirty="0">
                <a:solidFill>
                  <a:srgbClr val="FC7714"/>
                </a:solidFill>
              </a:rPr>
              <a:t>对应的表征向量 </a:t>
            </a:r>
            <a:r>
              <a:rPr lang="en" altLang="zh-CN" i="1" u="sng" dirty="0">
                <a:solidFill>
                  <a:srgbClr val="FC7714"/>
                </a:solidFill>
              </a:rPr>
              <a:t>h</a:t>
            </a:r>
            <a:r>
              <a:rPr lang="zh-CN" altLang="en-US" i="1" u="sng" dirty="0">
                <a:solidFill>
                  <a:srgbClr val="FC7714"/>
                </a:solidFill>
              </a:rPr>
              <a:t>？</a:t>
            </a:r>
            <a:r>
              <a:rPr lang="zh-CN" altLang="en-US" i="1" u="sng" dirty="0"/>
              <a:t>对这个问题的解答贯穿了语言表征学习的发展历程</a:t>
            </a:r>
            <a:r>
              <a:rPr lang="zh-CN" altLang="en-US" dirty="0"/>
              <a:t>。我们希望能够做到：</a:t>
            </a:r>
            <a:endParaRPr lang="en-US" altLang="zh-CN" dirty="0"/>
          </a:p>
          <a:p>
            <a:pPr lvl="1"/>
            <a:r>
              <a:rPr lang="zh-CN" altLang="en-US" b="1" dirty="0"/>
              <a:t>语境要包含所有区分目标词的信息</a:t>
            </a:r>
            <a:endParaRPr lang="en-US" altLang="zh-CN" b="1" dirty="0"/>
          </a:p>
          <a:p>
            <a:pPr lvl="1"/>
            <a:r>
              <a:rPr lang="zh-CN" altLang="en-US" b="1" dirty="0"/>
              <a:t>建模语境中词的相互依赖关系（在大部分语言中，</a:t>
            </a:r>
            <a:r>
              <a:rPr lang="zh-CN" altLang="en-US" b="1" dirty="0">
                <a:solidFill>
                  <a:srgbClr val="FC7714"/>
                </a:solidFill>
              </a:rPr>
              <a:t>词的相对位置</a:t>
            </a:r>
            <a:r>
              <a:rPr lang="zh-CN" altLang="en-US" b="1" dirty="0"/>
              <a:t>也决定了词间的依赖关系）</a:t>
            </a:r>
            <a:endParaRPr lang="en-US" altLang="zh-CN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A0AF7-38B8-9447-9789-0F834B6A4121}"/>
              </a:ext>
            </a:extLst>
          </p:cNvPr>
          <p:cNvSpPr/>
          <p:nvPr/>
        </p:nvSpPr>
        <p:spPr>
          <a:xfrm>
            <a:off x="1761882" y="4480958"/>
            <a:ext cx="90686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1", "</a:t>
            </a:r>
            <a:r>
              <a:rPr lang="zh-CN" altLang="en-US" dirty="0"/>
              <a:t>今天</a:t>
            </a:r>
            <a:r>
              <a:rPr lang="en-US" altLang="zh-CN" dirty="0"/>
              <a:t>2", "</a:t>
            </a:r>
            <a:r>
              <a:rPr lang="zh-CN" altLang="en-US" dirty="0"/>
              <a:t>很</a:t>
            </a:r>
            <a:r>
              <a:rPr lang="en-US" altLang="zh-CN" dirty="0"/>
              <a:t>3", </a:t>
            </a:r>
            <a:r>
              <a:rPr lang="en-US" altLang="zh-CN" b="1" dirty="0">
                <a:solidFill>
                  <a:srgbClr val="FC7714"/>
                </a:solidFill>
              </a:rPr>
              <a:t>“</a:t>
            </a:r>
            <a:r>
              <a:rPr lang="zh-CN" altLang="en-US" b="1" dirty="0">
                <a:solidFill>
                  <a:srgbClr val="FC7714"/>
                </a:solidFill>
              </a:rPr>
              <a:t>开心</a:t>
            </a:r>
            <a:r>
              <a:rPr lang="en-US" altLang="zh-CN" b="1" dirty="0">
                <a:solidFill>
                  <a:srgbClr val="FC7714"/>
                </a:solidFill>
              </a:rPr>
              <a:t>4”, </a:t>
            </a:r>
            <a:r>
              <a:rPr lang="en-US" altLang="zh-CN" dirty="0"/>
              <a:t>“&lt;</a:t>
            </a:r>
            <a:r>
              <a:rPr lang="zh-CN" altLang="en-US" dirty="0"/>
              <a:t>逗号</a:t>
            </a:r>
            <a:r>
              <a:rPr lang="en-US" altLang="zh-CN" dirty="0"/>
              <a:t>&gt;5”, “</a:t>
            </a:r>
            <a:r>
              <a:rPr lang="zh-CN" altLang="en-US" dirty="0"/>
              <a:t>因为</a:t>
            </a:r>
            <a:r>
              <a:rPr lang="en-US" altLang="zh-CN" dirty="0"/>
              <a:t>6”, “</a:t>
            </a:r>
            <a:r>
              <a:rPr lang="zh-CN" altLang="en-US" dirty="0"/>
              <a:t>我</a:t>
            </a:r>
            <a:r>
              <a:rPr lang="en-US" altLang="zh-CN" dirty="0"/>
              <a:t>7”, “</a:t>
            </a:r>
            <a:r>
              <a:rPr lang="zh-CN" altLang="en-US" dirty="0"/>
              <a:t>中</a:t>
            </a:r>
            <a:r>
              <a:rPr lang="en-US" altLang="zh-CN" dirty="0"/>
              <a:t>8”, “</a:t>
            </a:r>
            <a:r>
              <a:rPr lang="zh-CN" altLang="en-US" dirty="0"/>
              <a:t>了</a:t>
            </a:r>
            <a:r>
              <a:rPr lang="en-US" altLang="zh-CN" dirty="0"/>
              <a:t>9”, “</a:t>
            </a:r>
            <a:r>
              <a:rPr lang="zh-CN" altLang="en-US" dirty="0"/>
              <a:t>彩票</a:t>
            </a:r>
            <a:r>
              <a:rPr lang="en-US" altLang="zh-CN" dirty="0"/>
              <a:t>10”]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AC227-5BF0-AE4F-8512-0ECD199EF375}"/>
              </a:ext>
            </a:extLst>
          </p:cNvPr>
          <p:cNvSpPr/>
          <p:nvPr/>
        </p:nvSpPr>
        <p:spPr>
          <a:xfrm>
            <a:off x="2257823" y="5067580"/>
            <a:ext cx="865881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理想的语境建模应基于</a:t>
            </a:r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 </a:t>
            </a:r>
            <a:r>
              <a:rPr lang="zh-CN" altLang="en-US" dirty="0">
                <a:solidFill>
                  <a:srgbClr val="FC7714"/>
                </a:solidFill>
              </a:rPr>
              <a:t>以及位置 </a:t>
            </a:r>
            <a:r>
              <a:rPr lang="en-US" altLang="zh-CN" dirty="0">
                <a:solidFill>
                  <a:srgbClr val="FC7714"/>
                </a:solidFill>
              </a:rPr>
              <a:t>"4"</a:t>
            </a:r>
            <a:endParaRPr lang="zh-CN" altLang="en-US" dirty="0">
              <a:solidFill>
                <a:srgbClr val="FC7714"/>
              </a:solidFill>
            </a:endParaRPr>
          </a:p>
        </p:txBody>
      </p:sp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4D05E110-C37A-C24F-87F0-BD28BBA43FC5}"/>
              </a:ext>
            </a:extLst>
          </p:cNvPr>
          <p:cNvSpPr/>
          <p:nvPr/>
        </p:nvSpPr>
        <p:spPr>
          <a:xfrm>
            <a:off x="1062635" y="4555496"/>
            <a:ext cx="1094784" cy="1016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F2088CD-68DF-414B-8850-9841CDA4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834936"/>
            <a:ext cx="3528180" cy="324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C785B-4D7F-C04A-BA3A-D510E209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48" y="834936"/>
            <a:ext cx="6218322" cy="2953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0D03FF-1D4D-6544-BC03-8F430C6FA572}"/>
              </a:ext>
            </a:extLst>
          </p:cNvPr>
          <p:cNvSpPr/>
          <p:nvPr/>
        </p:nvSpPr>
        <p:spPr>
          <a:xfrm>
            <a:off x="1998412" y="4228093"/>
            <a:ext cx="75252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预训练词向量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Word Embedding)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的方法如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Word2Vec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, Glove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等是语言表征学习的主要手段。由于缺乏有效建模词的相互依赖的手段，我们使用</a:t>
            </a:r>
            <a:r>
              <a:rPr lang="zh-CN" altLang="en-US" b="1" dirty="0">
                <a:solidFill>
                  <a:srgbClr val="FC7714"/>
                </a:solidFill>
                <a:latin typeface="-apple-system"/>
              </a:rPr>
              <a:t>目标词前后的窗口内的词作为目标词的语境词</a:t>
            </a:r>
            <a:r>
              <a:rPr lang="en-US" altLang="zh-CN" b="1" dirty="0">
                <a:solidFill>
                  <a:srgbClr val="FC7714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FC7714"/>
                </a:solidFill>
                <a:latin typeface="-apple-system"/>
              </a:rPr>
              <a:t>Context Word)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每个词都有一个唯一独立的向量作为其表征。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A0EC1-A5EB-EB47-9480-A245FE0AFA35}"/>
              </a:ext>
            </a:extLst>
          </p:cNvPr>
          <p:cNvSpPr/>
          <p:nvPr/>
        </p:nvSpPr>
        <p:spPr>
          <a:xfrm>
            <a:off x="1998412" y="5725053"/>
            <a:ext cx="7159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但是，对于“一词多义”问题似乎很难解决。。。</a:t>
            </a:r>
          </a:p>
        </p:txBody>
      </p:sp>
    </p:spTree>
    <p:extLst>
      <p:ext uri="{BB962C8B-B14F-4D97-AF65-F5344CB8AC3E}">
        <p14:creationId xmlns:p14="http://schemas.microsoft.com/office/powerpoint/2010/main" val="2337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8E69A-989E-444C-83F9-137313B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062306"/>
            <a:ext cx="8887632" cy="5421044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7" y="2254909"/>
            <a:ext cx="4808530" cy="1924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0832" y="122097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有” 记忆” 能力</a:t>
            </a:r>
          </a:p>
        </p:txBody>
      </p:sp>
      <p:sp>
        <p:nvSpPr>
          <p:cNvPr id="10" name="矩形 9"/>
          <p:cNvSpPr/>
          <p:nvPr/>
        </p:nvSpPr>
        <p:spPr>
          <a:xfrm>
            <a:off x="831299" y="4286647"/>
            <a:ext cx="2587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>
                <a:latin typeface="CMMI10"/>
              </a:rPr>
              <a:t>s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= </a:t>
            </a:r>
            <a:r>
              <a:rPr lang="en-US" altLang="zh-CN" sz="2000" b="1" i="1">
                <a:latin typeface="CMMI10"/>
              </a:rPr>
              <a:t>f</a:t>
            </a:r>
            <a:r>
              <a:rPr lang="en-US" altLang="zh-CN" sz="2000" b="1">
                <a:latin typeface="CMR10"/>
              </a:rPr>
              <a:t>(</a:t>
            </a:r>
            <a:r>
              <a:rPr lang="en-US" altLang="zh-CN" sz="2000" b="1" i="1">
                <a:latin typeface="CMMI10"/>
              </a:rPr>
              <a:t>Ux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+</a:t>
            </a:r>
            <a:r>
              <a:rPr lang="en-US" altLang="zh-CN" sz="2000" b="1" i="1">
                <a:latin typeface="CMMI10"/>
              </a:rPr>
              <a:t>Ws</a:t>
            </a:r>
            <a:r>
              <a:rPr lang="en-US" altLang="zh-CN" sz="2000" b="1" i="1">
                <a:latin typeface="CMMI8"/>
              </a:rPr>
              <a:t>t</a:t>
            </a:r>
            <a:r>
              <a:rPr lang="en-US" altLang="zh-CN" sz="2000" b="1">
                <a:latin typeface="LMRoman8-Regular-Identity-H"/>
              </a:rPr>
              <a:t>−</a:t>
            </a:r>
            <a:r>
              <a:rPr lang="en-US" altLang="zh-CN" sz="2000" b="1">
                <a:latin typeface="CMR8"/>
              </a:rPr>
              <a:t>1</a:t>
            </a:r>
            <a:r>
              <a:rPr lang="en-US" altLang="zh-CN" sz="2000" b="1">
                <a:latin typeface="CMR10"/>
              </a:rPr>
              <a:t>)</a:t>
            </a:r>
            <a:endParaRPr lang="zh-CN" altLang="en-US" sz="20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38" y="2254909"/>
            <a:ext cx="3796306" cy="20975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85255" y="122097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时刻的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要往前传</a:t>
            </a: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31299" y="4848177"/>
            <a:ext cx="75325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我们按照一个顺序 (从左到右) 对上述向量序列编号: 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{1},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{2}, </a:t>
            </a:r>
            <a:r>
              <a:rPr lang="en-US" altLang="zh-CN" smtClean="0">
                <a:latin typeface="Arial" panose="020B0604020202020204" pitchFamily="34" charset="0"/>
              </a:rPr>
              <a:t>x{q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3}, 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...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t-1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t+1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lang="en-US" altLang="zh-CN" smtClean="0">
                <a:latin typeface="Arial" panose="020B0604020202020204" pitchFamily="34" charset="0"/>
              </a:rPr>
              <a:t>,…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按照编号的顺序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，在第 t 位时，循环神经网络会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根据第 t-1 位的表征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{t-1} 及当前的输入 x{t} 算出当前位置的表征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{t}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这便是序列 [x{1}, x{2}, ..., x{t}] 对应的表征。可以看到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输入向量的相对位置决定了循环神经网络整合信息的计算顺序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，或者说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相对位置决定了计算图 (Computation Graph) 的构建。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" y="1843499"/>
            <a:ext cx="4589096" cy="18450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0653" y="1074375"/>
            <a:ext cx="57594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Roboto-Regular"/>
              </a:rPr>
              <a:t>LSTM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通过门的机制来避免梯度消失</a:t>
            </a:r>
          </a:p>
          <a:p>
            <a:r>
              <a:rPr lang="en-US" altLang="zh-CN" sz="800">
                <a:solidFill>
                  <a:srgbClr val="FFFFFF"/>
                </a:solidFill>
                <a:latin typeface="Roboto-Regular"/>
              </a:rPr>
              <a:t>15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" y="3965235"/>
            <a:ext cx="4594560" cy="1848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29738" y="107779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Roboto-Regular"/>
              </a:rPr>
              <a:t>GRU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把遗忘门和输入门合并成一个更新门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49" y="1941399"/>
            <a:ext cx="6516602" cy="2143532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5164484" y="5065834"/>
            <a:ext cx="48013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是，顺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序依赖，无法并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行。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3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2369</Words>
  <Application>Microsoft Office PowerPoint</Application>
  <PresentationFormat>自定义</PresentationFormat>
  <Paragraphs>684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-apple-system</vt:lpstr>
      <vt:lpstr>CMMI10</vt:lpstr>
      <vt:lpstr>CMMI8</vt:lpstr>
      <vt:lpstr>CMR10</vt:lpstr>
      <vt:lpstr>CMR8</vt:lpstr>
      <vt:lpstr>LMRoman8-Regular-Identity-H</vt:lpstr>
      <vt:lpstr>微軟正黑體</vt:lpstr>
      <vt:lpstr>新細明體</vt:lpstr>
      <vt:lpstr>Roboto-Regular</vt:lpstr>
      <vt:lpstr>等线</vt:lpstr>
      <vt:lpstr>黑体</vt:lpstr>
      <vt:lpstr>宋体</vt:lpstr>
      <vt:lpstr>Microsoft YaHei</vt:lpstr>
      <vt:lpstr>Microsoft YaHei</vt:lpstr>
      <vt:lpstr>微软雅黑 Bold</vt:lpstr>
      <vt:lpstr>Arial</vt:lpstr>
      <vt:lpstr>Calibri</vt:lpstr>
      <vt:lpstr>Calibri Light</vt:lpstr>
      <vt:lpstr>Cambria Math</vt:lpstr>
      <vt:lpstr>Rockwell</vt:lpstr>
      <vt:lpstr>Wingdings</vt:lpstr>
      <vt:lpstr>Office 主题</vt:lpstr>
      <vt:lpstr>Office 佈景主題</vt:lpstr>
      <vt:lpstr>语言表征学习从古至今</vt:lpstr>
      <vt:lpstr>1. 什么是语言表征学习</vt:lpstr>
      <vt:lpstr>PowerPoint 演示文稿</vt:lpstr>
      <vt:lpstr>PowerPoint 演示文稿</vt:lpstr>
      <vt:lpstr>PowerPoint 演示文稿</vt:lpstr>
      <vt:lpstr>3.预训练词向量(Word Embedding)</vt:lpstr>
      <vt:lpstr>3.预训练词向量(Word Embedding)</vt:lpstr>
      <vt:lpstr>4.循环神经网络(RNN/LSTM/GRU)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pingan.com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平安城科无锡租房发布会方案</dc:title>
  <dc:creator>apple apple</dc:creator>
  <cp:lastModifiedBy>Windows 用户</cp:lastModifiedBy>
  <cp:revision>122</cp:revision>
  <dcterms:created xsi:type="dcterms:W3CDTF">2018-11-06T08:59:10Z</dcterms:created>
  <dcterms:modified xsi:type="dcterms:W3CDTF">2019-08-14T07:53:27Z</dcterms:modified>
</cp:coreProperties>
</file>